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mp4"/>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1"/>
  </p:notesMasterIdLst>
  <p:sldIdLst>
    <p:sldId id="256" r:id="rId2"/>
    <p:sldId id="366" r:id="rId3"/>
    <p:sldId id="258" r:id="rId4"/>
    <p:sldId id="261" r:id="rId5"/>
    <p:sldId id="308" r:id="rId6"/>
    <p:sldId id="309" r:id="rId7"/>
    <p:sldId id="310" r:id="rId8"/>
    <p:sldId id="311" r:id="rId9"/>
    <p:sldId id="312" r:id="rId10"/>
    <p:sldId id="313" r:id="rId11"/>
    <p:sldId id="314" r:id="rId12"/>
    <p:sldId id="315" r:id="rId13"/>
    <p:sldId id="316" r:id="rId14"/>
    <p:sldId id="344" r:id="rId15"/>
    <p:sldId id="347" r:id="rId16"/>
    <p:sldId id="348" r:id="rId17"/>
    <p:sldId id="319" r:id="rId18"/>
    <p:sldId id="320" r:id="rId19"/>
    <p:sldId id="321" r:id="rId20"/>
    <p:sldId id="322" r:id="rId21"/>
    <p:sldId id="323" r:id="rId22"/>
    <p:sldId id="324" r:id="rId23"/>
    <p:sldId id="325" r:id="rId24"/>
    <p:sldId id="326" r:id="rId25"/>
    <p:sldId id="327" r:id="rId26"/>
    <p:sldId id="335" r:id="rId27"/>
    <p:sldId id="336" r:id="rId28"/>
    <p:sldId id="337" r:id="rId29"/>
    <p:sldId id="304" r:id="rId30"/>
    <p:sldId id="303" r:id="rId31"/>
    <p:sldId id="359" r:id="rId32"/>
    <p:sldId id="349" r:id="rId33"/>
    <p:sldId id="350" r:id="rId34"/>
    <p:sldId id="351" r:id="rId35"/>
    <p:sldId id="360" r:id="rId36"/>
    <p:sldId id="352" r:id="rId37"/>
    <p:sldId id="353" r:id="rId38"/>
    <p:sldId id="361" r:id="rId39"/>
    <p:sldId id="362" r:id="rId40"/>
    <p:sldId id="340" r:id="rId41"/>
    <p:sldId id="298" r:id="rId42"/>
    <p:sldId id="328" r:id="rId43"/>
    <p:sldId id="299" r:id="rId44"/>
    <p:sldId id="301" r:id="rId45"/>
    <p:sldId id="302" r:id="rId46"/>
    <p:sldId id="368" r:id="rId47"/>
    <p:sldId id="343" r:id="rId48"/>
    <p:sldId id="367" r:id="rId49"/>
    <p:sldId id="267" r:id="rId50"/>
  </p:sldIdLst>
  <p:sldSz cx="9144000" cy="6858000" type="screen4x3"/>
  <p:notesSz cx="6731000" cy="9855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9006" autoAdjust="0"/>
  </p:normalViewPr>
  <p:slideViewPr>
    <p:cSldViewPr snapToGrid="0" snapToObjects="1">
      <p:cViewPr varScale="1">
        <p:scale>
          <a:sx n="79" d="100"/>
          <a:sy n="79" d="100"/>
        </p:scale>
        <p:origin x="196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6238"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3175" y="0"/>
            <a:ext cx="2916238" cy="492125"/>
          </a:xfrm>
          <a:prstGeom prst="rect">
            <a:avLst/>
          </a:prstGeom>
        </p:spPr>
        <p:txBody>
          <a:bodyPr vert="horz" lIns="91440" tIns="45720" rIns="91440" bIns="45720" rtlCol="0"/>
          <a:lstStyle>
            <a:lvl1pPr algn="r">
              <a:defRPr sz="1200"/>
            </a:lvl1pPr>
          </a:lstStyle>
          <a:p>
            <a:fld id="{BC95F2E8-CC4D-0F4A-98DD-AC2AEF88F801}" type="datetimeFigureOut">
              <a:rPr lang="en-US" smtClean="0"/>
              <a:t>2/19/18</a:t>
            </a:fld>
            <a:endParaRPr lang="en-GB"/>
          </a:p>
        </p:txBody>
      </p:sp>
      <p:sp>
        <p:nvSpPr>
          <p:cNvPr id="4" name="Slide Image Placeholder 3"/>
          <p:cNvSpPr>
            <a:spLocks noGrp="1" noRot="1" noChangeAspect="1"/>
          </p:cNvSpPr>
          <p:nvPr>
            <p:ph type="sldImg" idx="2"/>
          </p:nvPr>
        </p:nvSpPr>
        <p:spPr>
          <a:xfrm>
            <a:off x="901700" y="739775"/>
            <a:ext cx="4927600" cy="3695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100" y="4681538"/>
            <a:ext cx="5384800" cy="4433887"/>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6" name="Footer Placeholder 5"/>
          <p:cNvSpPr>
            <a:spLocks noGrp="1"/>
          </p:cNvSpPr>
          <p:nvPr>
            <p:ph type="ftr" sz="quarter" idx="4"/>
          </p:nvPr>
        </p:nvSpPr>
        <p:spPr>
          <a:xfrm>
            <a:off x="0" y="9361488"/>
            <a:ext cx="2916238" cy="492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3175" y="9361488"/>
            <a:ext cx="2916238" cy="492125"/>
          </a:xfrm>
          <a:prstGeom prst="rect">
            <a:avLst/>
          </a:prstGeom>
        </p:spPr>
        <p:txBody>
          <a:bodyPr vert="horz" lIns="91440" tIns="45720" rIns="91440" bIns="45720" rtlCol="0" anchor="b"/>
          <a:lstStyle>
            <a:lvl1pPr algn="r">
              <a:defRPr sz="1200"/>
            </a:lvl1pPr>
          </a:lstStyle>
          <a:p>
            <a:fld id="{FA1D11C6-A968-424C-B4FF-6BE8C5B1E9DE}" type="slidenum">
              <a:rPr lang="en-GB" smtClean="0"/>
              <a:t>‹#›</a:t>
            </a:fld>
            <a:endParaRPr lang="en-GB"/>
          </a:p>
        </p:txBody>
      </p:sp>
    </p:spTree>
    <p:extLst>
      <p:ext uri="{BB962C8B-B14F-4D97-AF65-F5344CB8AC3E}">
        <p14:creationId xmlns:p14="http://schemas.microsoft.com/office/powerpoint/2010/main" val="33372935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dirty="0" smtClean="0"/>
              <a:t>We are at a watershed moment where our relationship to technology is about to undergo a dramatic and irreversible shift.  With the rise of ubiquitous technology, data-driven design and the Internet of Things, our interactions and our interfaces with technology will look radically different in the years ahead, incorporating changes like full body interaction, shape-changing interfaces, wearables and movement tracking apps. These changes offer an enormous opportunity—indeed, a necessity—to reinvent the way we interact with the inanimate world. Once-familiar, everyday objects, from our phones to our vacuums, require novel interaction models – not just typing text on screens, but, increasingly, movement-based, bodily communication. A qualitative shift is required in our design methods, from a predominantly symbolic, language-oriented design stance, to an experiential, felt, aesthetic stance permeating the whole design and use cycle.</a:t>
            </a:r>
          </a:p>
          <a:p>
            <a:endParaRPr lang="en-US" dirty="0"/>
          </a:p>
        </p:txBody>
      </p:sp>
      <p:sp>
        <p:nvSpPr>
          <p:cNvPr id="4" name="Slide Number Placeholder 3"/>
          <p:cNvSpPr>
            <a:spLocks noGrp="1"/>
          </p:cNvSpPr>
          <p:nvPr>
            <p:ph type="sldNum" sz="quarter" idx="10"/>
          </p:nvPr>
        </p:nvSpPr>
        <p:spPr/>
        <p:txBody>
          <a:bodyPr/>
          <a:lstStyle/>
          <a:p>
            <a:fld id="{FA1D11C6-A968-424C-B4FF-6BE8C5B1E9DE}" type="slidenum">
              <a:rPr lang="en-GB" smtClean="0"/>
              <a:t>1</a:t>
            </a:fld>
            <a:endParaRPr lang="en-GB"/>
          </a:p>
        </p:txBody>
      </p:sp>
    </p:spTree>
    <p:extLst>
      <p:ext uri="{BB962C8B-B14F-4D97-AF65-F5344CB8AC3E}">
        <p14:creationId xmlns:p14="http://schemas.microsoft.com/office/powerpoint/2010/main" val="123897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1D11C6-A968-424C-B4FF-6BE8C5B1E9DE}" type="slidenum">
              <a:rPr lang="en-GB" smtClean="0"/>
              <a:t>44</a:t>
            </a:fld>
            <a:endParaRPr lang="en-GB"/>
          </a:p>
        </p:txBody>
      </p:sp>
    </p:spTree>
    <p:extLst>
      <p:ext uri="{BB962C8B-B14F-4D97-AF65-F5344CB8AC3E}">
        <p14:creationId xmlns:p14="http://schemas.microsoft.com/office/powerpoint/2010/main" val="1931841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1D11C6-A968-424C-B4FF-6BE8C5B1E9DE}" type="slidenum">
              <a:rPr lang="en-GB" smtClean="0"/>
              <a:t>45</a:t>
            </a:fld>
            <a:endParaRPr lang="en-GB"/>
          </a:p>
        </p:txBody>
      </p:sp>
    </p:spTree>
    <p:extLst>
      <p:ext uri="{BB962C8B-B14F-4D97-AF65-F5344CB8AC3E}">
        <p14:creationId xmlns:p14="http://schemas.microsoft.com/office/powerpoint/2010/main" val="1931841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err="1" smtClean="0">
                <a:solidFill>
                  <a:schemeClr val="tx1"/>
                </a:solidFill>
                <a:latin typeface="+mn-lt"/>
                <a:ea typeface="+mn-ea"/>
                <a:cs typeface="+mn-cs"/>
              </a:rPr>
              <a:t>Biomedical's</a:t>
            </a:r>
            <a:r>
              <a:rPr lang="en-US" sz="1200" i="1" kern="1200" dirty="0" smtClean="0">
                <a:solidFill>
                  <a:schemeClr val="tx1"/>
                </a:solidFill>
                <a:latin typeface="+mn-lt"/>
                <a:ea typeface="+mn-ea"/>
                <a:cs typeface="+mn-cs"/>
              </a:rPr>
              <a:t> future: Do we need a SWOT analysis?</a:t>
            </a:r>
            <a:endParaRPr lang="en-US" sz="1200" i="0"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With wearables becoming common good, data sources rapidly expanding, computing power steeply increasing, and biomedical scanning improving, biomedical engineering systems and technologies </a:t>
            </a:r>
            <a:r>
              <a:rPr lang="en-US" sz="1200" i="1" kern="1200" dirty="0" err="1" smtClean="0">
                <a:solidFill>
                  <a:schemeClr val="tx1"/>
                </a:solidFill>
                <a:latin typeface="+mn-lt"/>
                <a:ea typeface="+mn-ea"/>
                <a:cs typeface="+mn-cs"/>
              </a:rPr>
              <a:t>florish</a:t>
            </a:r>
            <a:r>
              <a:rPr lang="en-US" sz="1200" i="1" kern="1200" dirty="0" smtClean="0">
                <a:solidFill>
                  <a:schemeClr val="tx1"/>
                </a:solidFill>
                <a:latin typeface="+mn-lt"/>
                <a:ea typeface="+mn-ea"/>
                <a:cs typeface="+mn-cs"/>
              </a:rPr>
              <a:t>. Nevertheless, so far, </a:t>
            </a:r>
            <a:r>
              <a:rPr lang="en-US" sz="1200" i="1" kern="1200" dirty="0" err="1" smtClean="0">
                <a:solidFill>
                  <a:schemeClr val="tx1"/>
                </a:solidFill>
                <a:latin typeface="+mn-lt"/>
                <a:ea typeface="+mn-ea"/>
                <a:cs typeface="+mn-cs"/>
              </a:rPr>
              <a:t>biomedical's</a:t>
            </a:r>
            <a:r>
              <a:rPr lang="en-US" sz="1200" i="1" kern="1200" dirty="0" smtClean="0">
                <a:solidFill>
                  <a:schemeClr val="tx1"/>
                </a:solidFill>
                <a:latin typeface="+mn-lt"/>
                <a:ea typeface="+mn-ea"/>
                <a:cs typeface="+mn-cs"/>
              </a:rPr>
              <a:t> progress is not as disruptive as many hope. </a:t>
            </a:r>
            <a:endParaRPr lang="en-US" sz="1200" i="0"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More health apps are available than we can comprehend. fMRI scans can grasp brain activity with a striking spatial resolution. Brain-Computer Interfaces have been posed as a next generation man-machine interface. However, what did these and the many, many other techniques bring us? Are we perhaps generating solutions for self-made problems? </a:t>
            </a:r>
            <a:endParaRPr lang="en-US" sz="1200" i="0"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What would biomedical engineering's SWOT analysis unveil? What are its true strengths and what are its weaknesses? What are the opportunities? Which of them is the low hanging fruit and which can challenges can be tackled on the long run? What are the main threats for biomedical engineering's progress? Are it privacy or security issues? Is it quality control?</a:t>
            </a:r>
            <a:endParaRPr lang="en-US" sz="1200" i="0" kern="1200" dirty="0" smtClean="0">
              <a:solidFill>
                <a:schemeClr val="tx1"/>
              </a:solidFill>
              <a:latin typeface="+mn-lt"/>
              <a:ea typeface="+mn-ea"/>
              <a:cs typeface="+mn-cs"/>
            </a:endParaRP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What does this tell us about the BIOSTEC community? What direction should we take? And what will be this decision's impact upon the lives of our children?</a:t>
            </a:r>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A1D11C6-A968-424C-B4FF-6BE8C5B1E9DE}" type="slidenum">
              <a:rPr lang="en-GB" smtClean="0"/>
              <a:t>47</a:t>
            </a:fld>
            <a:endParaRPr lang="en-GB"/>
          </a:p>
        </p:txBody>
      </p:sp>
    </p:spTree>
    <p:extLst>
      <p:ext uri="{BB962C8B-B14F-4D97-AF65-F5344CB8AC3E}">
        <p14:creationId xmlns:p14="http://schemas.microsoft.com/office/powerpoint/2010/main" val="4039846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Designing with the Body: Somaesthetic Interaction Design</a:t>
            </a:r>
            <a:endParaRPr lang="en-GB" dirty="0"/>
          </a:p>
        </p:txBody>
      </p:sp>
      <p:sp>
        <p:nvSpPr>
          <p:cNvPr id="4" name="Slide Number Placeholder 3"/>
          <p:cNvSpPr>
            <a:spLocks noGrp="1"/>
          </p:cNvSpPr>
          <p:nvPr>
            <p:ph type="sldNum" sz="quarter" idx="10"/>
          </p:nvPr>
        </p:nvSpPr>
        <p:spPr/>
        <p:txBody>
          <a:bodyPr/>
          <a:lstStyle/>
          <a:p>
            <a:fld id="{FA1D11C6-A968-424C-B4FF-6BE8C5B1E9DE}" type="slidenum">
              <a:rPr lang="en-GB" smtClean="0"/>
              <a:t>49</a:t>
            </a:fld>
            <a:endParaRPr lang="en-GB"/>
          </a:p>
        </p:txBody>
      </p:sp>
    </p:spTree>
    <p:extLst>
      <p:ext uri="{BB962C8B-B14F-4D97-AF65-F5344CB8AC3E}">
        <p14:creationId xmlns:p14="http://schemas.microsoft.com/office/powerpoint/2010/main" val="208506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Close your eyes</a:t>
            </a:r>
          </a:p>
          <a:p>
            <a:r>
              <a:rPr lang="en-GB" dirty="0" smtClean="0"/>
              <a:t>Sit</a:t>
            </a:r>
            <a:r>
              <a:rPr lang="en-GB" baseline="0" dirty="0" smtClean="0"/>
              <a:t> on both your sitting bones, both feet on the floor, grounded</a:t>
            </a:r>
          </a:p>
          <a:p>
            <a:r>
              <a:rPr lang="en-GB" baseline="0" dirty="0" smtClean="0"/>
              <a:t>Are you sitting bones symmetrical?</a:t>
            </a:r>
          </a:p>
          <a:p>
            <a:r>
              <a:rPr lang="en-GB" baseline="0" dirty="0" smtClean="0"/>
              <a:t>Do you have pain anywhere?</a:t>
            </a:r>
          </a:p>
          <a:p>
            <a:r>
              <a:rPr lang="en-GB" baseline="0" dirty="0" smtClean="0"/>
              <a:t>How do you feel today?</a:t>
            </a:r>
          </a:p>
          <a:p>
            <a:r>
              <a:rPr lang="en-GB" baseline="0" smtClean="0"/>
              <a:t>Stop breathing.</a:t>
            </a:r>
            <a:endParaRPr lang="en-GB" baseline="0" dirty="0" smtClean="0"/>
          </a:p>
        </p:txBody>
      </p:sp>
      <p:sp>
        <p:nvSpPr>
          <p:cNvPr id="4" name="Slide Number Placeholder 3"/>
          <p:cNvSpPr>
            <a:spLocks noGrp="1"/>
          </p:cNvSpPr>
          <p:nvPr>
            <p:ph type="sldNum" sz="quarter" idx="10"/>
          </p:nvPr>
        </p:nvSpPr>
        <p:spPr/>
        <p:txBody>
          <a:bodyPr/>
          <a:lstStyle/>
          <a:p>
            <a:fld id="{FA1D11C6-A968-424C-B4FF-6BE8C5B1E9DE}" type="slidenum">
              <a:rPr lang="en-GB" smtClean="0"/>
              <a:t>3</a:t>
            </a:fld>
            <a:endParaRPr lang="en-GB"/>
          </a:p>
        </p:txBody>
      </p:sp>
    </p:spTree>
    <p:extLst>
      <p:ext uri="{BB962C8B-B14F-4D97-AF65-F5344CB8AC3E}">
        <p14:creationId xmlns:p14="http://schemas.microsoft.com/office/powerpoint/2010/main" val="300257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based this particular work on a body practice named Feldenkrais – it</a:t>
            </a:r>
            <a:r>
              <a:rPr lang="en-GB" baseline="0" dirty="0" smtClean="0"/>
              <a:t> was a route to movement aesthetics</a:t>
            </a:r>
            <a:endParaRPr lang="en-GB" dirty="0"/>
          </a:p>
        </p:txBody>
      </p:sp>
      <p:sp>
        <p:nvSpPr>
          <p:cNvPr id="4" name="Slide Number Placeholder 3"/>
          <p:cNvSpPr>
            <a:spLocks noGrp="1"/>
          </p:cNvSpPr>
          <p:nvPr>
            <p:ph type="sldNum" sz="quarter" idx="10"/>
          </p:nvPr>
        </p:nvSpPr>
        <p:spPr/>
        <p:txBody>
          <a:bodyPr/>
          <a:lstStyle/>
          <a:p>
            <a:fld id="{FA1D11C6-A968-424C-B4FF-6BE8C5B1E9DE}" type="slidenum">
              <a:rPr lang="en-GB" smtClean="0"/>
              <a:t>4</a:t>
            </a:fld>
            <a:endParaRPr lang="en-GB"/>
          </a:p>
        </p:txBody>
      </p:sp>
    </p:spTree>
    <p:extLst>
      <p:ext uri="{BB962C8B-B14F-4D97-AF65-F5344CB8AC3E}">
        <p14:creationId xmlns:p14="http://schemas.microsoft.com/office/powerpoint/2010/main" val="40966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1D11C6-A968-424C-B4FF-6BE8C5B1E9DE}" type="slidenum">
              <a:rPr lang="en-GB" smtClean="0"/>
              <a:t>5</a:t>
            </a:fld>
            <a:endParaRPr lang="en-GB"/>
          </a:p>
        </p:txBody>
      </p:sp>
    </p:spTree>
    <p:extLst>
      <p:ext uri="{BB962C8B-B14F-4D97-AF65-F5344CB8AC3E}">
        <p14:creationId xmlns:p14="http://schemas.microsoft.com/office/powerpoint/2010/main" val="40966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STÄNG AV LJUDET</a:t>
            </a:r>
            <a:endParaRPr lang="en-GB" dirty="0"/>
          </a:p>
        </p:txBody>
      </p:sp>
      <p:sp>
        <p:nvSpPr>
          <p:cNvPr id="4" name="Slide Number Placeholder 3"/>
          <p:cNvSpPr>
            <a:spLocks noGrp="1"/>
          </p:cNvSpPr>
          <p:nvPr>
            <p:ph type="sldNum" sz="quarter" idx="10"/>
          </p:nvPr>
        </p:nvSpPr>
        <p:spPr/>
        <p:txBody>
          <a:bodyPr/>
          <a:lstStyle/>
          <a:p>
            <a:fld id="{FA1D11C6-A968-424C-B4FF-6BE8C5B1E9DE}" type="slidenum">
              <a:rPr lang="en-GB" smtClean="0"/>
              <a:t>6</a:t>
            </a:fld>
            <a:endParaRPr lang="en-GB"/>
          </a:p>
        </p:txBody>
      </p:sp>
    </p:spTree>
    <p:extLst>
      <p:ext uri="{BB962C8B-B14F-4D97-AF65-F5344CB8AC3E}">
        <p14:creationId xmlns:p14="http://schemas.microsoft.com/office/powerpoint/2010/main" val="32059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Soma: </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to avoid problematic associations of body (which can be a lifeless, mindless thing) and flesh (which designates only the fleshly parts of the body and is strongly associated with Christian notions of sin)”</a:t>
            </a:r>
            <a:endParaRPr lang="en-GB" dirty="0"/>
          </a:p>
        </p:txBody>
      </p:sp>
      <p:sp>
        <p:nvSpPr>
          <p:cNvPr id="4" name="Slide Number Placeholder 3"/>
          <p:cNvSpPr>
            <a:spLocks noGrp="1"/>
          </p:cNvSpPr>
          <p:nvPr>
            <p:ph type="sldNum" sz="quarter" idx="10"/>
          </p:nvPr>
        </p:nvSpPr>
        <p:spPr/>
        <p:txBody>
          <a:bodyPr/>
          <a:lstStyle/>
          <a:p>
            <a:fld id="{FA1D11C6-A968-424C-B4FF-6BE8C5B1E9DE}" type="slidenum">
              <a:rPr lang="en-GB" smtClean="0"/>
              <a:t>12</a:t>
            </a:fld>
            <a:endParaRPr lang="en-GB"/>
          </a:p>
        </p:txBody>
      </p:sp>
    </p:spTree>
    <p:extLst>
      <p:ext uri="{BB962C8B-B14F-4D97-AF65-F5344CB8AC3E}">
        <p14:creationId xmlns:p14="http://schemas.microsoft.com/office/powerpoint/2010/main" val="49519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Berätta</a:t>
            </a:r>
            <a:r>
              <a:rPr lang="en-US" dirty="0" smtClean="0"/>
              <a:t> </a:t>
            </a:r>
            <a:r>
              <a:rPr lang="en-US" dirty="0" err="1" smtClean="0"/>
              <a:t>om</a:t>
            </a:r>
            <a:r>
              <a:rPr lang="en-US" dirty="0" smtClean="0"/>
              <a:t> </a:t>
            </a:r>
            <a:r>
              <a:rPr lang="en-US" dirty="0" err="1" smtClean="0"/>
              <a:t>killen</a:t>
            </a:r>
            <a:r>
              <a:rPr lang="en-US" baseline="0" dirty="0" smtClean="0"/>
              <a:t> </a:t>
            </a:r>
            <a:r>
              <a:rPr lang="en-US" baseline="0" dirty="0" err="1" smtClean="0"/>
              <a:t>som</a:t>
            </a:r>
            <a:r>
              <a:rPr lang="en-US" baseline="0" dirty="0" smtClean="0"/>
              <a:t> </a:t>
            </a:r>
            <a:r>
              <a:rPr lang="en-US" baseline="0" dirty="0" err="1" smtClean="0"/>
              <a:t>inte</a:t>
            </a:r>
            <a:r>
              <a:rPr lang="en-US" baseline="0" dirty="0" smtClean="0"/>
              <a:t> </a:t>
            </a:r>
            <a:r>
              <a:rPr lang="en-US" baseline="0" dirty="0" err="1" smtClean="0"/>
              <a:t>fick</a:t>
            </a:r>
            <a:r>
              <a:rPr lang="en-US" baseline="0" dirty="0" smtClean="0"/>
              <a:t> </a:t>
            </a:r>
            <a:r>
              <a:rPr lang="en-US" baseline="0" dirty="0" err="1" smtClean="0"/>
              <a:t>arbetstillstånd</a:t>
            </a:r>
            <a:endParaRPr lang="en-US" dirty="0"/>
          </a:p>
        </p:txBody>
      </p:sp>
      <p:sp>
        <p:nvSpPr>
          <p:cNvPr id="4" name="Slide Number Placeholder 3"/>
          <p:cNvSpPr>
            <a:spLocks noGrp="1"/>
          </p:cNvSpPr>
          <p:nvPr>
            <p:ph type="sldNum" sz="quarter" idx="10"/>
          </p:nvPr>
        </p:nvSpPr>
        <p:spPr/>
        <p:txBody>
          <a:bodyPr/>
          <a:lstStyle/>
          <a:p>
            <a:fld id="{FA1D11C6-A968-424C-B4FF-6BE8C5B1E9DE}" type="slidenum">
              <a:rPr lang="en-GB" smtClean="0"/>
              <a:t>25</a:t>
            </a:fld>
            <a:endParaRPr lang="en-GB"/>
          </a:p>
        </p:txBody>
      </p:sp>
    </p:spTree>
    <p:extLst>
      <p:ext uri="{BB962C8B-B14F-4D97-AF65-F5344CB8AC3E}">
        <p14:creationId xmlns:p14="http://schemas.microsoft.com/office/powerpoint/2010/main" val="203600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STÄNG AV LJUDET</a:t>
            </a:r>
            <a:endParaRPr lang="en-GB" dirty="0"/>
          </a:p>
        </p:txBody>
      </p:sp>
      <p:sp>
        <p:nvSpPr>
          <p:cNvPr id="4" name="Slide Number Placeholder 3"/>
          <p:cNvSpPr>
            <a:spLocks noGrp="1"/>
          </p:cNvSpPr>
          <p:nvPr>
            <p:ph type="sldNum" sz="quarter" idx="10"/>
          </p:nvPr>
        </p:nvSpPr>
        <p:spPr/>
        <p:txBody>
          <a:bodyPr/>
          <a:lstStyle/>
          <a:p>
            <a:pPr>
              <a:defRPr/>
            </a:pPr>
            <a:fld id="{D3D239A1-3EBE-9A43-993C-2BD335702FB9}" type="slidenum">
              <a:rPr lang="en-GB" smtClean="0"/>
              <a:pPr>
                <a:defRPr/>
              </a:pPr>
              <a:t>29</a:t>
            </a:fld>
            <a:endParaRPr lang="en-GB"/>
          </a:p>
        </p:txBody>
      </p:sp>
    </p:spTree>
    <p:extLst>
      <p:ext uri="{BB962C8B-B14F-4D97-AF65-F5344CB8AC3E}">
        <p14:creationId xmlns:p14="http://schemas.microsoft.com/office/powerpoint/2010/main" val="303129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social</a:t>
            </a:r>
          </a:p>
          <a:p>
            <a:r>
              <a:rPr lang="en-US" dirty="0" smtClean="0"/>
              <a:t>Only mirroring – but what to do?</a:t>
            </a:r>
            <a:endParaRPr lang="en-US" dirty="0"/>
          </a:p>
        </p:txBody>
      </p:sp>
      <p:sp>
        <p:nvSpPr>
          <p:cNvPr id="4" name="Slide Number Placeholder 3"/>
          <p:cNvSpPr>
            <a:spLocks noGrp="1"/>
          </p:cNvSpPr>
          <p:nvPr>
            <p:ph type="sldNum" sz="quarter" idx="10"/>
          </p:nvPr>
        </p:nvSpPr>
        <p:spPr/>
        <p:txBody>
          <a:bodyPr/>
          <a:lstStyle/>
          <a:p>
            <a:fld id="{FA1D11C6-A968-424C-B4FF-6BE8C5B1E9DE}" type="slidenum">
              <a:rPr lang="en-GB" smtClean="0"/>
              <a:t>30</a:t>
            </a:fld>
            <a:endParaRPr lang="en-GB"/>
          </a:p>
        </p:txBody>
      </p:sp>
    </p:spTree>
    <p:extLst>
      <p:ext uri="{BB962C8B-B14F-4D97-AF65-F5344CB8AC3E}">
        <p14:creationId xmlns:p14="http://schemas.microsoft.com/office/powerpoint/2010/main" val="392390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3912" y="2857116"/>
            <a:ext cx="4872594" cy="1212219"/>
          </a:xfrm>
          <a:solidFill>
            <a:srgbClr val="FF0000"/>
          </a:solidFill>
        </p:spPr>
        <p:txBody>
          <a:bodyPr>
            <a:normAutofit/>
          </a:bodyPr>
          <a:lstStyle>
            <a:lvl1pPr algn="r">
              <a:defRPr sz="3600" b="0">
                <a:solidFill>
                  <a:srgbClr val="FFFFFF"/>
                </a:solidFill>
                <a:latin typeface="+mj-lt"/>
                <a:cs typeface="Futura"/>
              </a:defRPr>
            </a:lvl1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GB" dirty="0"/>
          </a:p>
        </p:txBody>
      </p:sp>
      <p:sp>
        <p:nvSpPr>
          <p:cNvPr id="3" name="Subtitle 2"/>
          <p:cNvSpPr>
            <a:spLocks noGrp="1"/>
          </p:cNvSpPr>
          <p:nvPr>
            <p:ph type="subTitle" idx="1"/>
          </p:nvPr>
        </p:nvSpPr>
        <p:spPr>
          <a:xfrm>
            <a:off x="163913" y="922312"/>
            <a:ext cx="4872593" cy="1789274"/>
          </a:xfrm>
          <a:noFill/>
        </p:spPr>
        <p:txBody>
          <a:bodyPr>
            <a:normAutofit/>
          </a:bodyPr>
          <a:lstStyle>
            <a:lvl1pPr marL="0" indent="0" algn="r">
              <a:buNone/>
              <a:defRPr sz="2400">
                <a:solidFill>
                  <a:schemeClr val="bg1"/>
                </a:solidFill>
                <a:latin typeface="+mn-lt"/>
                <a:cs typeface="Futur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subtitle</a:t>
            </a:r>
            <a:r>
              <a:rPr lang="sv-SE" dirty="0" smtClean="0"/>
              <a:t> style</a:t>
            </a:r>
            <a:endParaRPr lang="en-GB" dirty="0"/>
          </a:p>
        </p:txBody>
      </p:sp>
    </p:spTree>
    <p:extLst>
      <p:ext uri="{BB962C8B-B14F-4D97-AF65-F5344CB8AC3E}">
        <p14:creationId xmlns:p14="http://schemas.microsoft.com/office/powerpoint/2010/main" val="286303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12F420F-8FD9-454F-A420-88CD3AB3C5FF}" type="datetime1">
              <a:rPr lang="en-US" smtClean="0">
                <a:solidFill>
                  <a:prstClr val="white"/>
                </a:solidFill>
                <a:latin typeface="Times New Roman" charset="0"/>
                <a:ea typeface="ＭＳ Ｐゴシック" charset="0"/>
                <a:cs typeface="ＭＳ Ｐゴシック" charset="0"/>
              </a:rPr>
              <a:pPr/>
              <a:t>2/19/18</a:t>
            </a:fld>
            <a:endParaRPr lang="en-GB" smtClean="0">
              <a:solidFill>
                <a:prstClr val="white"/>
              </a:solidFill>
              <a:latin typeface="Times New Roman"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smtClean="0">
              <a:solidFill>
                <a:prstClr val="white"/>
              </a:solidFill>
              <a:latin typeface="Times New Roman" charset="0"/>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24C070-F298-5A44-9C07-D335A11F4BC5}" type="slidenum">
              <a:rPr lang="en-GB" smtClean="0">
                <a:solidFill>
                  <a:prstClr val="white"/>
                </a:solidFill>
                <a:latin typeface="Times New Roman" charset="0"/>
                <a:ea typeface="ＭＳ Ｐゴシック" charset="0"/>
                <a:cs typeface="ＭＳ Ｐゴシック" charset="0"/>
              </a:rPr>
              <a:pPr/>
              <a:t>‹#›</a:t>
            </a:fld>
            <a:endParaRPr lang="en-GB" smtClean="0">
              <a:solidFill>
                <a:prstClr val="white"/>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9993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3AB166-996A-3C4C-B818-DFFB1A0ECCBD}" type="datetime1">
              <a:rPr lang="en-US" smtClean="0">
                <a:solidFill>
                  <a:prstClr val="white"/>
                </a:solidFill>
                <a:latin typeface="Times New Roman" charset="0"/>
                <a:ea typeface="ＭＳ Ｐゴシック" charset="0"/>
                <a:cs typeface="ＭＳ Ｐゴシック" charset="0"/>
              </a:rPr>
              <a:pPr/>
              <a:t>2/19/18</a:t>
            </a:fld>
            <a:endParaRPr lang="en-GB" smtClean="0">
              <a:solidFill>
                <a:prstClr val="white"/>
              </a:solidFill>
              <a:latin typeface="Times New Roman" charset="0"/>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smtClean="0">
              <a:solidFill>
                <a:prstClr val="white"/>
              </a:solidFill>
              <a:latin typeface="Times New Roman" charset="0"/>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BDF3C12-6C08-B847-B943-F59EC03D00CD}" type="slidenum">
              <a:rPr lang="en-GB" smtClean="0">
                <a:solidFill>
                  <a:prstClr val="white"/>
                </a:solidFill>
                <a:latin typeface="Times New Roman" charset="0"/>
                <a:ea typeface="ＭＳ Ｐゴシック" charset="0"/>
                <a:cs typeface="ＭＳ Ｐゴシック" charset="0"/>
              </a:rPr>
              <a:pPr/>
              <a:t>‹#›</a:t>
            </a:fld>
            <a:endParaRPr lang="en-GB" smtClean="0">
              <a:solidFill>
                <a:prstClr val="white"/>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60090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60FCA70-48DF-7348-932B-4027C8C9836D}" type="datetime1">
              <a:rPr lang="en-US"/>
              <a:pPr>
                <a:defRPr/>
              </a:pPr>
              <a:t>2/19/18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73DE6DA-2732-3345-9B9A-6A9F043EA14C}" type="slidenum">
              <a:rPr lang="en-US"/>
              <a:pPr>
                <a:defRPr/>
              </a:pPr>
              <a:t>‹#›</a:t>
            </a:fld>
            <a:endParaRPr lang="en-US"/>
          </a:p>
        </p:txBody>
      </p:sp>
    </p:spTree>
    <p:extLst>
      <p:ext uri="{BB962C8B-B14F-4D97-AF65-F5344CB8AC3E}">
        <p14:creationId xmlns:p14="http://schemas.microsoft.com/office/powerpoint/2010/main" val="17523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GB"/>
          </a:p>
        </p:txBody>
      </p:sp>
      <p:sp>
        <p:nvSpPr>
          <p:cNvPr id="3" name="Content Placeholder 2"/>
          <p:cNvSpPr>
            <a:spLocks noGrp="1"/>
          </p:cNvSpPr>
          <p:nvPr>
            <p:ph idx="1"/>
          </p:nvPr>
        </p:nvSpPr>
        <p:spPr/>
        <p:txBody>
          <a:body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GB" dirty="0"/>
          </a:p>
        </p:txBody>
      </p:sp>
      <p:sp>
        <p:nvSpPr>
          <p:cNvPr id="10" name="Media Placeholder 9"/>
          <p:cNvSpPr>
            <a:spLocks noGrp="1"/>
          </p:cNvSpPr>
          <p:nvPr>
            <p:ph type="media" sz="quarter" idx="11"/>
          </p:nvPr>
        </p:nvSpPr>
        <p:spPr>
          <a:xfrm>
            <a:off x="741304" y="80094"/>
            <a:ext cx="7900244" cy="4263757"/>
          </a:xfrm>
        </p:spPr>
        <p:txBody>
          <a:bodyPr/>
          <a:lstStyle/>
          <a:p>
            <a:endParaRPr lang="en-GB" dirty="0"/>
          </a:p>
        </p:txBody>
      </p:sp>
    </p:spTree>
    <p:extLst>
      <p:ext uri="{BB962C8B-B14F-4D97-AF65-F5344CB8AC3E}">
        <p14:creationId xmlns:p14="http://schemas.microsoft.com/office/powerpoint/2010/main" val="340949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7043" y="133674"/>
            <a:ext cx="4039843" cy="726264"/>
          </a:xfrm>
          <a:solidFill>
            <a:srgbClr val="FF0000"/>
          </a:solidFill>
        </p:spPr>
        <p:txBody>
          <a:bodyPr anchor="ctr"/>
          <a:lstStyle>
            <a:lvl1pPr algn="l">
              <a:defRPr sz="2400" b="1" cap="none">
                <a:solidFill>
                  <a:srgbClr val="FFFFFF"/>
                </a:solidFill>
              </a:defRPr>
            </a:lvl1p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GB" dirty="0"/>
          </a:p>
        </p:txBody>
      </p:sp>
      <p:sp>
        <p:nvSpPr>
          <p:cNvPr id="3" name="Text Placeholder 2"/>
          <p:cNvSpPr>
            <a:spLocks noGrp="1"/>
          </p:cNvSpPr>
          <p:nvPr>
            <p:ph type="body" idx="1"/>
          </p:nvPr>
        </p:nvSpPr>
        <p:spPr>
          <a:xfrm>
            <a:off x="127043" y="1005465"/>
            <a:ext cx="4039843" cy="5702045"/>
          </a:xfrm>
        </p:spPr>
        <p:txBody>
          <a:bodyPr anchor="t"/>
          <a:lstStyle>
            <a:lvl1pPr marL="0" indent="0" algn="l">
              <a:buNone/>
              <a:defRPr sz="2000">
                <a:solidFill>
                  <a:srgbClr val="FFFFFF"/>
                </a:solidFill>
              </a:defRPr>
            </a:lvl1pPr>
            <a:lvl2pPr marL="457200" indent="0">
              <a:buNone/>
              <a:defRPr sz="1800">
                <a:solidFill>
                  <a:srgbClr val="FFFFFF"/>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endParaRPr lang="sv-SE" dirty="0" smtClean="0"/>
          </a:p>
        </p:txBody>
      </p:sp>
    </p:spTree>
    <p:extLst>
      <p:ext uri="{BB962C8B-B14F-4D97-AF65-F5344CB8AC3E}">
        <p14:creationId xmlns:p14="http://schemas.microsoft.com/office/powerpoint/2010/main" val="54657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2A78658-2DCE-9A4B-8FFB-CBF6B4B1DF95}" type="datetime1">
              <a:rPr lang="en-US" smtClean="0">
                <a:solidFill>
                  <a:prstClr val="white"/>
                </a:solidFill>
                <a:latin typeface="Times New Roman" charset="0"/>
                <a:ea typeface="ＭＳ Ｐゴシック" charset="0"/>
                <a:cs typeface="ＭＳ Ｐゴシック" charset="0"/>
              </a:rPr>
              <a:pPr/>
              <a:t>2/19/18</a:t>
            </a:fld>
            <a:endParaRPr lang="en-GB" smtClean="0">
              <a:solidFill>
                <a:prstClr val="white"/>
              </a:solidFill>
              <a:latin typeface="Times New Roman"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smtClean="0">
              <a:solidFill>
                <a:prstClr val="white"/>
              </a:solidFill>
              <a:latin typeface="Times New Roman" charset="0"/>
              <a:ea typeface="ＭＳ Ｐゴシック" charset="0"/>
              <a:cs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4F144EF-DAD5-3140-954B-A350C14CECF6}" type="slidenum">
              <a:rPr lang="en-GB" smtClean="0">
                <a:solidFill>
                  <a:prstClr val="white"/>
                </a:solidFill>
                <a:latin typeface="Times New Roman" charset="0"/>
                <a:ea typeface="ＭＳ Ｐゴシック" charset="0"/>
                <a:cs typeface="ＭＳ Ｐゴシック" charset="0"/>
              </a:rPr>
              <a:pPr/>
              <a:t>‹#›</a:t>
            </a:fld>
            <a:endParaRPr lang="en-GB" smtClean="0">
              <a:solidFill>
                <a:prstClr val="white"/>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49082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90C464A-0032-4B42-ADFC-58B068E1E12B}" type="datetime1">
              <a:rPr lang="en-US" smtClean="0">
                <a:solidFill>
                  <a:prstClr val="white"/>
                </a:solidFill>
                <a:latin typeface="Times New Roman" charset="0"/>
                <a:ea typeface="ＭＳ Ｐゴシック" charset="0"/>
                <a:cs typeface="ＭＳ Ｐゴシック" charset="0"/>
              </a:rPr>
              <a:pPr/>
              <a:t>2/19/18</a:t>
            </a:fld>
            <a:endParaRPr lang="en-GB" smtClean="0">
              <a:solidFill>
                <a:prstClr val="white"/>
              </a:solidFill>
              <a:latin typeface="Times New Roman" charset="0"/>
              <a:ea typeface="ＭＳ Ｐゴシック" charset="0"/>
              <a:cs typeface="ＭＳ Ｐゴシック"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smtClean="0">
              <a:solidFill>
                <a:prstClr val="white"/>
              </a:solidFill>
              <a:latin typeface="Times New Roman" charset="0"/>
              <a:ea typeface="ＭＳ Ｐゴシック" charset="0"/>
              <a:cs typeface="ＭＳ Ｐゴシック"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1EC9D6-F346-4647-B852-C3BCE886B3EF}" type="slidenum">
              <a:rPr lang="en-GB" smtClean="0">
                <a:solidFill>
                  <a:prstClr val="white"/>
                </a:solidFill>
                <a:latin typeface="Times New Roman" charset="0"/>
                <a:ea typeface="ＭＳ Ｐゴシック" charset="0"/>
                <a:cs typeface="ＭＳ Ｐゴシック" charset="0"/>
              </a:rPr>
              <a:pPr/>
              <a:t>‹#›</a:t>
            </a:fld>
            <a:endParaRPr lang="en-GB" smtClean="0">
              <a:solidFill>
                <a:prstClr val="white"/>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14895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A511FD5-7D18-4748-AAEA-1D75CCBE7308}" type="datetime1">
              <a:rPr lang="en-US" smtClean="0">
                <a:solidFill>
                  <a:prstClr val="white"/>
                </a:solidFill>
                <a:latin typeface="Times New Roman" charset="0"/>
                <a:ea typeface="ＭＳ Ｐゴシック" charset="0"/>
                <a:cs typeface="ＭＳ Ｐゴシック" charset="0"/>
              </a:rPr>
              <a:pPr/>
              <a:t>2/19/18</a:t>
            </a:fld>
            <a:endParaRPr lang="en-GB" smtClean="0">
              <a:solidFill>
                <a:prstClr val="white"/>
              </a:solidFill>
              <a:latin typeface="Times New Roman" charset="0"/>
              <a:ea typeface="ＭＳ Ｐゴシック" charset="0"/>
              <a:cs typeface="ＭＳ Ｐゴシック"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smtClean="0">
              <a:solidFill>
                <a:prstClr val="white"/>
              </a:solidFill>
              <a:latin typeface="Times New Roman" charset="0"/>
              <a:ea typeface="ＭＳ Ｐゴシック" charset="0"/>
              <a:cs typeface="ＭＳ Ｐゴシック"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A1107A5-CC31-FF4D-A4F2-4402C7C07D75}" type="slidenum">
              <a:rPr lang="en-GB" smtClean="0">
                <a:solidFill>
                  <a:prstClr val="white"/>
                </a:solidFill>
                <a:latin typeface="Times New Roman" charset="0"/>
                <a:ea typeface="ＭＳ Ｐゴシック" charset="0"/>
                <a:cs typeface="ＭＳ Ｐゴシック" charset="0"/>
              </a:rPr>
              <a:pPr/>
              <a:t>‹#›</a:t>
            </a:fld>
            <a:endParaRPr lang="en-GB" smtClean="0">
              <a:solidFill>
                <a:prstClr val="white"/>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1678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F169CF0-5416-1442-A896-B308A7E08325}" type="datetime1">
              <a:rPr lang="en-US" smtClean="0">
                <a:solidFill>
                  <a:prstClr val="white"/>
                </a:solidFill>
                <a:latin typeface="Times New Roman" charset="0"/>
                <a:ea typeface="ＭＳ Ｐゴシック" charset="0"/>
                <a:cs typeface="ＭＳ Ｐゴシック" charset="0"/>
              </a:rPr>
              <a:pPr/>
              <a:t>2/19/18</a:t>
            </a:fld>
            <a:endParaRPr lang="en-GB" smtClean="0">
              <a:solidFill>
                <a:prstClr val="white"/>
              </a:solidFill>
              <a:latin typeface="Times New Roman" charset="0"/>
              <a:ea typeface="ＭＳ Ｐゴシック" charset="0"/>
              <a:cs typeface="ＭＳ Ｐゴシック"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smtClean="0">
              <a:solidFill>
                <a:prstClr val="white"/>
              </a:solidFill>
              <a:latin typeface="Times New Roman" charset="0"/>
              <a:ea typeface="ＭＳ Ｐゴシック" charset="0"/>
              <a:cs typeface="ＭＳ Ｐゴシック"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2C1D718-3456-B545-B1C3-FEACC7A3906B}" type="slidenum">
              <a:rPr lang="en-GB" smtClean="0">
                <a:solidFill>
                  <a:prstClr val="white"/>
                </a:solidFill>
                <a:latin typeface="Times New Roman" charset="0"/>
                <a:ea typeface="ＭＳ Ｐゴシック" charset="0"/>
                <a:cs typeface="ＭＳ Ｐゴシック" charset="0"/>
              </a:rPr>
              <a:pPr/>
              <a:t>‹#›</a:t>
            </a:fld>
            <a:endParaRPr lang="en-GB" smtClean="0">
              <a:solidFill>
                <a:prstClr val="white"/>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73161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3AE917A-A0AA-D54D-8177-D4152235410C}" type="datetime1">
              <a:rPr lang="en-US" smtClean="0">
                <a:solidFill>
                  <a:prstClr val="white"/>
                </a:solidFill>
                <a:latin typeface="Times New Roman" charset="0"/>
                <a:ea typeface="ＭＳ Ｐゴシック" charset="0"/>
                <a:cs typeface="ＭＳ Ｐゴシック" charset="0"/>
              </a:rPr>
              <a:pPr/>
              <a:t>2/19/18</a:t>
            </a:fld>
            <a:endParaRPr lang="en-GB" smtClean="0">
              <a:solidFill>
                <a:prstClr val="white"/>
              </a:solidFill>
              <a:latin typeface="Times New Roman"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smtClean="0">
              <a:solidFill>
                <a:prstClr val="white"/>
              </a:solidFill>
              <a:latin typeface="Times New Roman" charset="0"/>
              <a:ea typeface="ＭＳ Ｐゴシック" charset="0"/>
              <a:cs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EE7CB38-82D9-CF43-A266-F3AD6F803FB3}" type="slidenum">
              <a:rPr lang="en-GB" smtClean="0">
                <a:solidFill>
                  <a:prstClr val="white"/>
                </a:solidFill>
                <a:latin typeface="Times New Roman" charset="0"/>
                <a:ea typeface="ＭＳ Ｐゴシック" charset="0"/>
                <a:cs typeface="ＭＳ Ｐゴシック" charset="0"/>
              </a:rPr>
              <a:pPr/>
              <a:t>‹#›</a:t>
            </a:fld>
            <a:endParaRPr lang="en-GB" smtClean="0">
              <a:solidFill>
                <a:prstClr val="white"/>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0292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5C2F73-EF30-3845-853F-AB39390811E5}" type="datetime1">
              <a:rPr lang="en-US" smtClean="0">
                <a:solidFill>
                  <a:prstClr val="white"/>
                </a:solidFill>
                <a:latin typeface="Times New Roman" charset="0"/>
                <a:ea typeface="ＭＳ Ｐゴシック" charset="0"/>
                <a:cs typeface="ＭＳ Ｐゴシック" charset="0"/>
              </a:rPr>
              <a:pPr/>
              <a:t>2/19/18</a:t>
            </a:fld>
            <a:endParaRPr lang="en-GB" smtClean="0">
              <a:solidFill>
                <a:prstClr val="white"/>
              </a:solidFill>
              <a:latin typeface="Times New Roman" charset="0"/>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smtClean="0">
              <a:solidFill>
                <a:prstClr val="white"/>
              </a:solidFill>
              <a:latin typeface="Times New Roman" charset="0"/>
              <a:ea typeface="ＭＳ Ｐゴシック" charset="0"/>
              <a:cs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B4220FE-BB11-F84B-8ACE-C6FEAC19577C}" type="slidenum">
              <a:rPr lang="en-GB" smtClean="0">
                <a:solidFill>
                  <a:prstClr val="white"/>
                </a:solidFill>
                <a:latin typeface="Times New Roman" charset="0"/>
                <a:ea typeface="ＭＳ Ｐゴシック" charset="0"/>
                <a:cs typeface="ＭＳ Ｐゴシック" charset="0"/>
              </a:rPr>
              <a:pPr/>
              <a:t>‹#›</a:t>
            </a:fld>
            <a:endParaRPr lang="en-GB" smtClean="0">
              <a:solidFill>
                <a:prstClr val="white"/>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430335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225773"/>
            <a:ext cx="3624529" cy="780559"/>
          </a:xfrm>
          <a:prstGeom prst="rect">
            <a:avLst/>
          </a:prstGeom>
          <a:solidFill>
            <a:srgbClr val="FF0000"/>
          </a:solidFill>
        </p:spPr>
        <p:txBody>
          <a:bodyPr vert="horz" lIns="91440" tIns="45720" rIns="91440" bIns="45720" rtlCol="0" anchor="ctr">
            <a:noAutofit/>
          </a:body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a:t>
            </a:r>
            <a:endParaRPr lang="en-GB" dirty="0"/>
          </a:p>
        </p:txBody>
      </p:sp>
      <p:sp>
        <p:nvSpPr>
          <p:cNvPr id="3" name="Text Placeholder 2"/>
          <p:cNvSpPr>
            <a:spLocks noGrp="1"/>
          </p:cNvSpPr>
          <p:nvPr>
            <p:ph type="body" idx="1"/>
          </p:nvPr>
        </p:nvSpPr>
        <p:spPr>
          <a:xfrm>
            <a:off x="3889094" y="4422416"/>
            <a:ext cx="5254905" cy="2435584"/>
          </a:xfrm>
          <a:prstGeom prst="rect">
            <a:avLst/>
          </a:prstGeom>
        </p:spPr>
        <p:txBody>
          <a:bodyPr vert="horz" lIns="91440" tIns="45720" rIns="91440" bIns="45720" rtlCol="0" anchor="ctr">
            <a:normAutofit/>
          </a:body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p:txBody>
      </p:sp>
    </p:spTree>
    <p:extLst>
      <p:ext uri="{BB962C8B-B14F-4D97-AF65-F5344CB8AC3E}">
        <p14:creationId xmlns:p14="http://schemas.microsoft.com/office/powerpoint/2010/main" val="27253375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0" indent="0" algn="l" defTabSz="457200" rtl="0" eaLnBrk="1" latinLnBrk="0" hangingPunct="1">
        <a:spcBef>
          <a:spcPct val="20000"/>
        </a:spcBef>
        <a:buFont typeface="Arial"/>
        <a:buNone/>
        <a:defRPr sz="2400" b="1" kern="1200">
          <a:solidFill>
            <a:srgbClr val="FFFFFF"/>
          </a:solidFill>
          <a:latin typeface="+mn-lt"/>
          <a:ea typeface="+mn-ea"/>
          <a:cs typeface="+mn-cs"/>
        </a:defRPr>
      </a:lvl1pPr>
      <a:lvl2pPr marL="0" indent="0" algn="l" defTabSz="457200" rtl="0" eaLnBrk="1" latinLnBrk="0" hangingPunct="1">
        <a:spcBef>
          <a:spcPct val="20000"/>
        </a:spcBef>
        <a:buFont typeface="Arial"/>
        <a:buNone/>
        <a:defRPr sz="20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image" Target="../media/image28.png"/><Relationship Id="rId1" Type="http://schemas.microsoft.com/office/2007/relationships/media" Target="../media/media1.mp4"/><Relationship Id="rId2" Type="http://schemas.openxmlformats.org/officeDocument/2006/relationships/video" Target="../media/media1.mp4"/></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3912" y="2857117"/>
            <a:ext cx="4872594" cy="1613412"/>
          </a:xfrm>
        </p:spPr>
        <p:txBody>
          <a:bodyPr>
            <a:normAutofit/>
          </a:bodyPr>
          <a:lstStyle/>
          <a:p>
            <a:r>
              <a:rPr lang="en-GB" dirty="0"/>
              <a:t>User </a:t>
            </a:r>
            <a:r>
              <a:rPr lang="en-GB" dirty="0" smtClean="0"/>
              <a:t>Experience </a:t>
            </a:r>
            <a:br>
              <a:rPr lang="en-GB" dirty="0" smtClean="0"/>
            </a:br>
            <a:r>
              <a:rPr lang="en-GB" sz="2400" dirty="0" smtClean="0"/>
              <a:t>designing </a:t>
            </a:r>
            <a:r>
              <a:rPr lang="en-GB" sz="2400" dirty="0"/>
              <a:t>with aesthetics through bodily and emotional engagements</a:t>
            </a:r>
            <a:endParaRPr lang="en-GB" dirty="0"/>
          </a:p>
        </p:txBody>
      </p:sp>
      <p:sp>
        <p:nvSpPr>
          <p:cNvPr id="5" name="Subtitle 4"/>
          <p:cNvSpPr>
            <a:spLocks noGrp="1"/>
          </p:cNvSpPr>
          <p:nvPr>
            <p:ph type="subTitle" idx="1"/>
          </p:nvPr>
        </p:nvSpPr>
        <p:spPr/>
        <p:txBody>
          <a:bodyPr/>
          <a:lstStyle/>
          <a:p>
            <a:r>
              <a:rPr lang="en-GB" sz="3200" dirty="0" smtClean="0"/>
              <a:t>Kristina Höök</a:t>
            </a:r>
          </a:p>
          <a:p>
            <a:r>
              <a:rPr lang="en-GB" dirty="0" smtClean="0"/>
              <a:t>Professor in Interaction Design</a:t>
            </a:r>
          </a:p>
          <a:p>
            <a:r>
              <a:rPr lang="en-GB" dirty="0" smtClean="0"/>
              <a:t>Royal Institute of Technology (KTH)</a:t>
            </a:r>
          </a:p>
        </p:txBody>
      </p:sp>
    </p:spTree>
    <p:extLst>
      <p:ext uri="{BB962C8B-B14F-4D97-AF65-F5344CB8AC3E}">
        <p14:creationId xmlns:p14="http://schemas.microsoft.com/office/powerpoint/2010/main" val="294386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15376" y="1407935"/>
            <a:ext cx="4519369" cy="2890152"/>
          </a:xfrm>
          <a:prstGeom prst="rect">
            <a:avLst/>
          </a:prstGeom>
          <a:ln>
            <a:noFill/>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pPr algn="ctr"/>
            <a:r>
              <a:rPr lang="en-GB" sz="3200" dirty="0" err="1" smtClean="0"/>
              <a:t>Sarka</a:t>
            </a:r>
            <a:endParaRPr lang="en-GB" sz="3200" dirty="0"/>
          </a:p>
        </p:txBody>
      </p:sp>
      <p:sp>
        <p:nvSpPr>
          <p:cNvPr id="3" name="Text Placeholder 2"/>
          <p:cNvSpPr>
            <a:spLocks noGrp="1"/>
          </p:cNvSpPr>
          <p:nvPr>
            <p:ph type="body" idx="1"/>
          </p:nvPr>
        </p:nvSpPr>
        <p:spPr/>
        <p:txBody>
          <a:bodyPr>
            <a:normAutofit/>
          </a:bodyPr>
          <a:lstStyle/>
          <a:p>
            <a:r>
              <a:rPr lang="en-US" sz="2400" b="0" dirty="0" smtClean="0"/>
              <a:t>Sarka presented </a:t>
            </a:r>
            <a:r>
              <a:rPr lang="en-US" sz="2400" b="0" dirty="0"/>
              <a:t>in </a:t>
            </a:r>
            <a:r>
              <a:rPr lang="en-US" sz="2400" b="0" dirty="0" smtClean="0"/>
              <a:t>two different, </a:t>
            </a:r>
            <a:r>
              <a:rPr lang="en-US" sz="2400" b="0" dirty="0"/>
              <a:t>playful, manners: </a:t>
            </a:r>
          </a:p>
          <a:p>
            <a:pPr marL="457200" indent="-457200">
              <a:buFont typeface="+mj-lt"/>
              <a:buAutoNum type="arabicPeriod"/>
            </a:pPr>
            <a:r>
              <a:rPr lang="en-US" b="0" dirty="0" smtClean="0"/>
              <a:t>A </a:t>
            </a:r>
            <a:r>
              <a:rPr lang="en-US" b="0" dirty="0"/>
              <a:t>ceiling projection that shows your pressure on the floor in </a:t>
            </a:r>
            <a:r>
              <a:rPr lang="en-US" b="0" dirty="0" err="1"/>
              <a:t>realtime</a:t>
            </a:r>
            <a:endParaRPr lang="en-US" b="0" dirty="0"/>
          </a:p>
          <a:p>
            <a:pPr marL="457200" indent="-457200">
              <a:buFont typeface="+mj-lt"/>
              <a:buAutoNum type="arabicPeriod"/>
            </a:pPr>
            <a:r>
              <a:rPr lang="en-US" b="0" dirty="0" smtClean="0"/>
              <a:t>As </a:t>
            </a:r>
            <a:r>
              <a:rPr lang="en-US" b="0" dirty="0"/>
              <a:t>a soundscape where you try find harmony between tones by </a:t>
            </a:r>
            <a:r>
              <a:rPr lang="en-US" b="0" dirty="0" smtClean="0"/>
              <a:t>pressure</a:t>
            </a:r>
          </a:p>
          <a:p>
            <a:pPr marL="457200" indent="-457200">
              <a:buFont typeface="+mj-lt"/>
              <a:buAutoNum type="arabicPeriod"/>
            </a:pPr>
            <a:endParaRPr lang="en-US" b="0" dirty="0"/>
          </a:p>
          <a:p>
            <a:r>
              <a:rPr lang="en-US" sz="1600" b="0" dirty="0" smtClean="0"/>
              <a:t>(</a:t>
            </a:r>
            <a:r>
              <a:rPr lang="en-US" sz="1600" b="0" dirty="0" err="1" smtClean="0"/>
              <a:t>Bergström</a:t>
            </a:r>
            <a:r>
              <a:rPr lang="en-US" sz="1600" b="0" dirty="0" smtClean="0"/>
              <a:t> &amp; </a:t>
            </a:r>
            <a:r>
              <a:rPr lang="en-US" sz="1600" b="0" dirty="0" err="1" smtClean="0"/>
              <a:t>Jonsson</a:t>
            </a:r>
            <a:r>
              <a:rPr lang="en-US" sz="1600" b="0" dirty="0" smtClean="0"/>
              <a:t>, 2016)</a:t>
            </a:r>
            <a:endParaRPr lang="en-US" sz="1600" b="0" dirty="0"/>
          </a:p>
          <a:p>
            <a:endParaRPr lang="en-GB" sz="2400" dirty="0"/>
          </a:p>
        </p:txBody>
      </p:sp>
    </p:spTree>
    <p:extLst>
      <p:ext uri="{BB962C8B-B14F-4D97-AF65-F5344CB8AC3E}">
        <p14:creationId xmlns:p14="http://schemas.microsoft.com/office/powerpoint/2010/main" val="80827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Sarka</a:t>
            </a:r>
            <a:endParaRPr lang="en-GB" dirty="0"/>
          </a:p>
        </p:txBody>
      </p:sp>
      <p:sp>
        <p:nvSpPr>
          <p:cNvPr id="6" name="Content Placeholder 5"/>
          <p:cNvSpPr>
            <a:spLocks noGrp="1"/>
          </p:cNvSpPr>
          <p:nvPr>
            <p:ph idx="1"/>
          </p:nvPr>
        </p:nvSpPr>
        <p:spPr>
          <a:xfrm>
            <a:off x="3889094" y="5201121"/>
            <a:ext cx="5254905" cy="1813433"/>
          </a:xfrm>
        </p:spPr>
        <p:txBody>
          <a:bodyPr>
            <a:normAutofit/>
          </a:bodyPr>
          <a:lstStyle/>
          <a:p>
            <a:r>
              <a:rPr lang="en-GB" dirty="0" smtClean="0"/>
              <a:t>Generating visualisations small &amp; slow</a:t>
            </a:r>
          </a:p>
          <a:p>
            <a:r>
              <a:rPr lang="en-US" sz="2000" b="0" dirty="0"/>
              <a:t>A ceiling projection that shows your pressure on the floor in </a:t>
            </a:r>
            <a:r>
              <a:rPr lang="en-US" sz="2000" b="0" dirty="0" err="1" smtClean="0"/>
              <a:t>realtime</a:t>
            </a:r>
            <a:endParaRPr lang="en-US" sz="2000" b="0" dirty="0" smtClean="0"/>
          </a:p>
          <a:p>
            <a:endParaRPr lang="en-US" sz="2000" b="0" dirty="0" smtClean="0"/>
          </a:p>
          <a:p>
            <a:r>
              <a:rPr lang="en-US" sz="1600" b="0" dirty="0"/>
              <a:t>(</a:t>
            </a:r>
            <a:r>
              <a:rPr lang="en-US" sz="1600" b="0" dirty="0" err="1"/>
              <a:t>Bergström</a:t>
            </a:r>
            <a:r>
              <a:rPr lang="en-US" sz="1600" b="0" dirty="0"/>
              <a:t> &amp; </a:t>
            </a:r>
            <a:r>
              <a:rPr lang="en-US" sz="1600" b="0" dirty="0" err="1"/>
              <a:t>Jonsson</a:t>
            </a:r>
            <a:r>
              <a:rPr lang="en-US" sz="1600" b="0" dirty="0"/>
              <a:t>, 2016</a:t>
            </a:r>
            <a:r>
              <a:rPr lang="en-US" sz="1600" b="0" dirty="0" smtClean="0"/>
              <a:t>)</a:t>
            </a:r>
            <a:endParaRPr lang="en-US" sz="2000" b="0" dirty="0"/>
          </a:p>
          <a:p>
            <a:endParaRPr lang="en-GB" dirty="0"/>
          </a:p>
        </p:txBody>
      </p:sp>
      <p:sp>
        <p:nvSpPr>
          <p:cNvPr id="7" name="Media Placeholder 6"/>
          <p:cNvSpPr>
            <a:spLocks noGrp="1"/>
          </p:cNvSpPr>
          <p:nvPr>
            <p:ph type="media" sz="quarter" idx="11"/>
          </p:nvPr>
        </p:nvSpPr>
        <p:spPr/>
      </p:sp>
    </p:spTree>
    <p:extLst>
      <p:ext uri="{BB962C8B-B14F-4D97-AF65-F5344CB8AC3E}">
        <p14:creationId xmlns:p14="http://schemas.microsoft.com/office/powerpoint/2010/main" val="3862925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Somaesthetics?</a:t>
            </a:r>
            <a:endParaRPr lang="en-GB" dirty="0"/>
          </a:p>
        </p:txBody>
      </p:sp>
      <p:sp>
        <p:nvSpPr>
          <p:cNvPr id="6" name="Text Placeholder 5"/>
          <p:cNvSpPr>
            <a:spLocks noGrp="1"/>
          </p:cNvSpPr>
          <p:nvPr>
            <p:ph type="body" idx="1"/>
          </p:nvPr>
        </p:nvSpPr>
        <p:spPr/>
        <p:txBody>
          <a:bodyPr>
            <a:normAutofit lnSpcReduction="10000"/>
          </a:bodyPr>
          <a:lstStyle/>
          <a:p>
            <a:r>
              <a:rPr lang="en-GB" sz="2400" b="0" dirty="0" smtClean="0"/>
              <a:t>Soma </a:t>
            </a:r>
          </a:p>
          <a:p>
            <a:r>
              <a:rPr lang="en-GB" sz="2400" b="0" dirty="0" smtClean="0"/>
              <a:t>“</a:t>
            </a:r>
            <a:r>
              <a:rPr lang="en-GB" sz="2400" b="0" i="1" dirty="0" smtClean="0"/>
              <a:t>Soma </a:t>
            </a:r>
            <a:r>
              <a:rPr lang="en-GB" sz="2400" b="0" i="1" dirty="0"/>
              <a:t>as a living, purposive, sentient, perceptive body or bodily </a:t>
            </a:r>
            <a:r>
              <a:rPr lang="en-GB" sz="2400" b="0" i="1" dirty="0" smtClean="0"/>
              <a:t>subjectivity</a:t>
            </a:r>
            <a:r>
              <a:rPr lang="en-GB" sz="2400" b="0" dirty="0" smtClean="0"/>
              <a:t>”</a:t>
            </a:r>
          </a:p>
          <a:p>
            <a:endParaRPr lang="en-GB" sz="2400" b="0" dirty="0"/>
          </a:p>
          <a:p>
            <a:r>
              <a:rPr lang="en-GB" sz="2400" b="0" dirty="0" smtClean="0"/>
              <a:t>Aesthetics</a:t>
            </a:r>
          </a:p>
          <a:p>
            <a:r>
              <a:rPr lang="en-GB" sz="2400" b="0" dirty="0" smtClean="0"/>
              <a:t>“</a:t>
            </a:r>
            <a:r>
              <a:rPr lang="en-GB" sz="2400" b="0" i="1" dirty="0"/>
              <a:t>an </a:t>
            </a:r>
            <a:r>
              <a:rPr lang="en-GB" sz="2400" b="0" i="1" dirty="0" smtClean="0"/>
              <a:t>awakening </a:t>
            </a:r>
            <a:r>
              <a:rPr lang="en-GB" sz="2400" b="0" i="1" dirty="0"/>
              <a:t>from the mindless, joyless behaviours </a:t>
            </a:r>
            <a:r>
              <a:rPr lang="en-GB" sz="2400" b="0" dirty="0" smtClean="0"/>
              <a:t>”</a:t>
            </a:r>
          </a:p>
          <a:p>
            <a:endParaRPr lang="en-GB" sz="2400" b="0" dirty="0"/>
          </a:p>
          <a:p>
            <a:r>
              <a:rPr lang="en-GB" sz="2400" b="0" dirty="0" smtClean="0"/>
              <a:t>Analytical &amp; Practical</a:t>
            </a:r>
          </a:p>
          <a:p>
            <a:r>
              <a:rPr lang="en-GB" sz="2400" b="0" i="1" dirty="0" smtClean="0"/>
              <a:t>“the </a:t>
            </a:r>
            <a:r>
              <a:rPr lang="en-GB" sz="2400" b="0" i="1" dirty="0"/>
              <a:t>highest art of all – that of living better </a:t>
            </a:r>
            <a:r>
              <a:rPr lang="en-GB" sz="2400" b="0" i="1" dirty="0" smtClean="0"/>
              <a:t>lives”</a:t>
            </a:r>
            <a:r>
              <a:rPr lang="en-GB" sz="2400" b="0" dirty="0" smtClean="0"/>
              <a:t> </a:t>
            </a:r>
          </a:p>
          <a:p>
            <a:endParaRPr lang="en-GB" sz="2400" b="0" dirty="0"/>
          </a:p>
          <a:p>
            <a:r>
              <a:rPr lang="en-GB" sz="1600" b="0" dirty="0" smtClean="0"/>
              <a:t>(Shusterman, 2015)</a:t>
            </a:r>
          </a:p>
          <a:p>
            <a:endParaRPr lang="en-GB" sz="2400" dirty="0" smtClean="0"/>
          </a:p>
          <a:p>
            <a:pPr lvl="1"/>
            <a:endParaRPr lang="en-GB" sz="2000" dirty="0"/>
          </a:p>
        </p:txBody>
      </p:sp>
      <p:pic>
        <p:nvPicPr>
          <p:cNvPr id="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00072" y="1140495"/>
            <a:ext cx="4429125" cy="3084512"/>
          </a:xfrm>
          <a:prstGeom prst="rect">
            <a:avLst/>
          </a:prstGeom>
          <a:noFill/>
          <a:ln w="28575" cmpd="sng">
            <a:no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21033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419600" y="133674"/>
            <a:ext cx="4456113" cy="3336925"/>
          </a:xfrm>
          <a:prstGeom prst="rect">
            <a:avLst/>
          </a:prstGeom>
          <a:noFill/>
          <a:ln w="28575" cmpd="sng">
            <a:no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dirty="0" smtClean="0"/>
              <a:t>Movement foundational</a:t>
            </a:r>
            <a:endParaRPr lang="en-GB" dirty="0"/>
          </a:p>
        </p:txBody>
      </p:sp>
      <p:sp>
        <p:nvSpPr>
          <p:cNvPr id="3" name="Text Placeholder 2"/>
          <p:cNvSpPr>
            <a:spLocks noGrp="1"/>
          </p:cNvSpPr>
          <p:nvPr>
            <p:ph type="body" idx="1"/>
          </p:nvPr>
        </p:nvSpPr>
        <p:spPr/>
        <p:txBody>
          <a:bodyPr>
            <a:normAutofit/>
          </a:bodyPr>
          <a:lstStyle/>
          <a:p>
            <a:r>
              <a:rPr lang="en-US" sz="2400" b="0" dirty="0">
                <a:latin typeface="Calibri" charset="0"/>
              </a:rPr>
              <a:t>“</a:t>
            </a:r>
            <a:r>
              <a:rPr lang="en-US" sz="2400" b="0" i="1" dirty="0">
                <a:latin typeface="Calibri" charset="0"/>
              </a:rPr>
              <a:t>Without the readiness to act in a certain way, without certain corporeal tonicities, a certain feeling would not, and indeed, could not be felt, and a certain action would not, and indeed, could not be taken, since the postural dynamic of the body are what make the feeling and the action possible</a:t>
            </a:r>
            <a:r>
              <a:rPr lang="en-US" sz="2400" b="0" dirty="0">
                <a:latin typeface="Calibri" charset="0"/>
              </a:rPr>
              <a:t>.” </a:t>
            </a:r>
          </a:p>
          <a:p>
            <a:endParaRPr lang="en-US" sz="1200" b="0" dirty="0">
              <a:latin typeface="Calibri" charset="0"/>
            </a:endParaRPr>
          </a:p>
          <a:p>
            <a:r>
              <a:rPr lang="en-US" sz="1200" b="0" dirty="0">
                <a:latin typeface="Calibri" charset="0"/>
              </a:rPr>
              <a:t>Sheets-Johnstone: Emotion and Movement: A beginning Empirical-Phenomenological Analysis of Their Relationship, </a:t>
            </a:r>
            <a:r>
              <a:rPr lang="en-US" sz="1200" b="0" i="1" dirty="0">
                <a:latin typeface="Calibri" charset="0"/>
              </a:rPr>
              <a:t>Journal of Consciousness Studies</a:t>
            </a:r>
            <a:r>
              <a:rPr lang="en-US" sz="1200" b="0" dirty="0">
                <a:latin typeface="Calibri" charset="0"/>
              </a:rPr>
              <a:t>, 1999</a:t>
            </a:r>
          </a:p>
          <a:p>
            <a:endParaRPr lang="en-GB" sz="2400" b="0" dirty="0"/>
          </a:p>
        </p:txBody>
      </p:sp>
    </p:spTree>
    <p:extLst>
      <p:ext uri="{BB962C8B-B14F-4D97-AF65-F5344CB8AC3E}">
        <p14:creationId xmlns:p14="http://schemas.microsoft.com/office/powerpoint/2010/main" val="1175620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Pedro\Desktop\Data\Vanuatu\Pics\2 weeks in the Banks\SDC1651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000173" y="3897774"/>
            <a:ext cx="3600450" cy="2319670"/>
          </a:xfrm>
          <a:prstGeom prst="rect">
            <a:avLst/>
          </a:prstGeom>
          <a:solidFill>
            <a:srgbClr val="FFFFFF"/>
          </a:solidFill>
          <a:ln w="28575" cmpd="sng">
            <a:noFill/>
          </a:ln>
          <a:effectLst>
            <a:outerShdw blurRad="50800" dist="38100" dir="2700000" algn="tl" rotWithShape="0">
              <a:srgbClr val="000000">
                <a:alpha val="43000"/>
              </a:srgbClr>
            </a:outerShdw>
          </a:effectLst>
          <a:extLst/>
        </p:spPr>
      </p:pic>
      <p:pic>
        <p:nvPicPr>
          <p:cNvPr id="23554" name="Picture 5" descr="C:\Users\Pedro\Desktop\__UPLOADED_SHIIIIIITE\Vanuatu\Vanuatu Part1\SDC1693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0173" y="1222610"/>
            <a:ext cx="3600450" cy="2382837"/>
          </a:xfrm>
          <a:prstGeom prst="rect">
            <a:avLst/>
          </a:prstGeom>
          <a:solidFill>
            <a:srgbClr val="FFFFFF"/>
          </a:solidFill>
          <a:ln w="28575" cmpd="sng">
            <a:noFill/>
            <a:miter lim="800000"/>
            <a:headEnd/>
            <a:tailEnd/>
          </a:ln>
          <a:extLst/>
        </p:spPr>
      </p:pic>
      <p:sp>
        <p:nvSpPr>
          <p:cNvPr id="2" name="Title 1"/>
          <p:cNvSpPr>
            <a:spLocks noGrp="1"/>
          </p:cNvSpPr>
          <p:nvPr>
            <p:ph type="title"/>
          </p:nvPr>
        </p:nvSpPr>
        <p:spPr/>
        <p:txBody>
          <a:bodyPr/>
          <a:lstStyle/>
          <a:p>
            <a:r>
              <a:rPr lang="en-GB" dirty="0" smtClean="0"/>
              <a:t>Tech is shaping bodies</a:t>
            </a:r>
            <a:endParaRPr lang="en-GB" dirty="0"/>
          </a:p>
        </p:txBody>
      </p:sp>
      <p:sp>
        <p:nvSpPr>
          <p:cNvPr id="3" name="Text Placeholder 2"/>
          <p:cNvSpPr>
            <a:spLocks noGrp="1"/>
          </p:cNvSpPr>
          <p:nvPr>
            <p:ph type="body" idx="1"/>
          </p:nvPr>
        </p:nvSpPr>
        <p:spPr/>
        <p:txBody>
          <a:bodyPr>
            <a:normAutofit/>
          </a:bodyPr>
          <a:lstStyle/>
          <a:p>
            <a:r>
              <a:rPr lang="en-GB" sz="2400" b="0" dirty="0"/>
              <a:t>“</a:t>
            </a:r>
            <a:r>
              <a:rPr lang="en-GB" sz="2400" b="0" i="1" dirty="0"/>
              <a:t>Since we started carrying mobile phones, they have altered the ways in which we orient our bodies in the world. Many of those changes are invisible to us – they have become habits, deeply engrained in our society. By studying one of the last groups of users on earth when first exposed to mobiles, it became clear to us who profoundly they affect our bodily ways of being in the world</a:t>
            </a:r>
            <a:r>
              <a:rPr lang="en-GB" sz="2400" b="0" dirty="0"/>
              <a:t>.</a:t>
            </a:r>
            <a:r>
              <a:rPr lang="en-GB" sz="2400" b="0" dirty="0" smtClean="0"/>
              <a:t>”</a:t>
            </a:r>
          </a:p>
          <a:p>
            <a:r>
              <a:rPr lang="en-GB" sz="1600" b="0" dirty="0" smtClean="0"/>
              <a:t>(Ferreira et al., 2011)</a:t>
            </a:r>
            <a:endParaRPr lang="en-GB" sz="1600" b="0" dirty="0"/>
          </a:p>
          <a:p>
            <a:endParaRPr lang="en-GB" sz="2400" b="0" dirty="0"/>
          </a:p>
        </p:txBody>
      </p:sp>
    </p:spTree>
    <p:extLst>
      <p:ext uri="{BB962C8B-B14F-4D97-AF65-F5344CB8AC3E}">
        <p14:creationId xmlns:p14="http://schemas.microsoft.com/office/powerpoint/2010/main" val="1310667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through Design </a:t>
            </a:r>
            <a:r>
              <a:rPr lang="en-US" dirty="0" err="1" smtClean="0"/>
              <a:t>RtD</a:t>
            </a:r>
            <a:endParaRPr lang="en-US" dirty="0"/>
          </a:p>
        </p:txBody>
      </p:sp>
      <p:pic>
        <p:nvPicPr>
          <p:cNvPr id="5" name="Picture 4" descr="intermediate_abstracti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4388" y="1116094"/>
            <a:ext cx="7198627" cy="5398969"/>
          </a:xfrm>
          <a:prstGeom prst="rect">
            <a:avLst/>
          </a:prstGeom>
        </p:spPr>
      </p:pic>
    </p:spTree>
    <p:extLst>
      <p:ext uri="{BB962C8B-B14F-4D97-AF65-F5344CB8AC3E}">
        <p14:creationId xmlns:p14="http://schemas.microsoft.com/office/powerpoint/2010/main" val="3821337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Vertical grounding</a:t>
            </a:r>
            <a:endParaRPr lang="en-GB" sz="2800" dirty="0"/>
          </a:p>
        </p:txBody>
      </p:sp>
      <p:sp>
        <p:nvSpPr>
          <p:cNvPr id="10" name="Rectangle 9"/>
          <p:cNvSpPr/>
          <p:nvPr/>
        </p:nvSpPr>
        <p:spPr>
          <a:xfrm>
            <a:off x="3659981" y="1502487"/>
            <a:ext cx="1706218" cy="681539"/>
          </a:xfrm>
          <a:prstGeom prst="rect">
            <a:avLst/>
          </a:prstGeom>
          <a:solidFill>
            <a:srgbClr val="A6A6A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Somaesthetic</a:t>
            </a:r>
          </a:p>
          <a:p>
            <a:pPr algn="ctr" defTabSz="914400" fontAlgn="base">
              <a:spcBef>
                <a:spcPct val="0"/>
              </a:spcBef>
              <a:spcAft>
                <a:spcPct val="0"/>
              </a:spcAft>
            </a:pPr>
            <a:r>
              <a:rPr lang="en-GB" sz="2000" dirty="0" smtClean="0">
                <a:solidFill>
                  <a:prstClr val="white"/>
                </a:solidFill>
                <a:latin typeface="Calibri"/>
              </a:rPr>
              <a:t>Appreciation</a:t>
            </a:r>
            <a:endParaRPr lang="en-GB" sz="2000" dirty="0">
              <a:solidFill>
                <a:prstClr val="white"/>
              </a:solidFill>
              <a:latin typeface="Calibri"/>
            </a:endParaRPr>
          </a:p>
        </p:txBody>
      </p:sp>
      <p:sp>
        <p:nvSpPr>
          <p:cNvPr id="18" name="Rectangle 17"/>
          <p:cNvSpPr/>
          <p:nvPr/>
        </p:nvSpPr>
        <p:spPr>
          <a:xfrm>
            <a:off x="59488" y="2909553"/>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Soma Carpet</a:t>
            </a:r>
            <a:endParaRPr lang="en-GB" sz="2000" dirty="0">
              <a:solidFill>
                <a:prstClr val="white"/>
              </a:solidFill>
              <a:latin typeface="Calibri"/>
            </a:endParaRPr>
          </a:p>
        </p:txBody>
      </p:sp>
      <p:sp>
        <p:nvSpPr>
          <p:cNvPr id="19" name="Rectangle 18"/>
          <p:cNvSpPr/>
          <p:nvPr/>
        </p:nvSpPr>
        <p:spPr>
          <a:xfrm>
            <a:off x="1889129" y="2909553"/>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Breathing</a:t>
            </a:r>
          </a:p>
          <a:p>
            <a:pPr algn="ctr" defTabSz="914400" fontAlgn="base">
              <a:spcBef>
                <a:spcPct val="0"/>
              </a:spcBef>
              <a:spcAft>
                <a:spcPct val="0"/>
              </a:spcAft>
            </a:pPr>
            <a:r>
              <a:rPr lang="en-GB" sz="2000" dirty="0" smtClean="0">
                <a:solidFill>
                  <a:prstClr val="white"/>
                </a:solidFill>
                <a:latin typeface="Calibri"/>
              </a:rPr>
              <a:t>Light</a:t>
            </a:r>
            <a:endParaRPr lang="en-GB" sz="2000" dirty="0">
              <a:solidFill>
                <a:prstClr val="white"/>
              </a:solidFill>
              <a:latin typeface="Calibri"/>
            </a:endParaRPr>
          </a:p>
        </p:txBody>
      </p:sp>
      <p:sp>
        <p:nvSpPr>
          <p:cNvPr id="20" name="Rectangle 19"/>
          <p:cNvSpPr/>
          <p:nvPr/>
        </p:nvSpPr>
        <p:spPr>
          <a:xfrm>
            <a:off x="3718770" y="2909553"/>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Sonic</a:t>
            </a:r>
          </a:p>
          <a:p>
            <a:pPr algn="ctr" defTabSz="914400" fontAlgn="base">
              <a:spcBef>
                <a:spcPct val="0"/>
              </a:spcBef>
              <a:spcAft>
                <a:spcPct val="0"/>
              </a:spcAft>
            </a:pPr>
            <a:r>
              <a:rPr lang="en-GB" sz="2000" dirty="0" smtClean="0">
                <a:solidFill>
                  <a:prstClr val="white"/>
                </a:solidFill>
                <a:latin typeface="Calibri"/>
              </a:rPr>
              <a:t>Cradle</a:t>
            </a:r>
            <a:endParaRPr lang="en-GB" sz="2000" dirty="0">
              <a:solidFill>
                <a:prstClr val="white"/>
              </a:solidFill>
              <a:latin typeface="Calibri"/>
            </a:endParaRPr>
          </a:p>
        </p:txBody>
      </p:sp>
      <p:sp>
        <p:nvSpPr>
          <p:cNvPr id="21" name="Rectangle 20"/>
          <p:cNvSpPr/>
          <p:nvPr/>
        </p:nvSpPr>
        <p:spPr>
          <a:xfrm>
            <a:off x="5548411" y="2909553"/>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Slow</a:t>
            </a:r>
          </a:p>
          <a:p>
            <a:pPr algn="ctr" defTabSz="914400" fontAlgn="base">
              <a:spcBef>
                <a:spcPct val="0"/>
              </a:spcBef>
              <a:spcAft>
                <a:spcPct val="0"/>
              </a:spcAft>
            </a:pPr>
            <a:r>
              <a:rPr lang="en-GB" sz="2000" dirty="0" smtClean="0">
                <a:solidFill>
                  <a:prstClr val="white"/>
                </a:solidFill>
                <a:latin typeface="Calibri"/>
              </a:rPr>
              <a:t>Floor</a:t>
            </a:r>
            <a:endParaRPr lang="en-GB" sz="2000" dirty="0">
              <a:solidFill>
                <a:prstClr val="white"/>
              </a:solidFill>
              <a:latin typeface="Calibri"/>
            </a:endParaRPr>
          </a:p>
        </p:txBody>
      </p:sp>
      <p:sp>
        <p:nvSpPr>
          <p:cNvPr id="24" name="Rectangle 23"/>
          <p:cNvSpPr/>
          <p:nvPr/>
        </p:nvSpPr>
        <p:spPr>
          <a:xfrm>
            <a:off x="7378051" y="2909553"/>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a:t>
            </a:r>
            <a:endParaRPr lang="en-GB" sz="2000" dirty="0">
              <a:solidFill>
                <a:prstClr val="white"/>
              </a:solidFill>
              <a:latin typeface="Calibri"/>
            </a:endParaRPr>
          </a:p>
        </p:txBody>
      </p:sp>
      <p:sp>
        <p:nvSpPr>
          <p:cNvPr id="12" name="Rectangle 11"/>
          <p:cNvSpPr/>
          <p:nvPr/>
        </p:nvSpPr>
        <p:spPr>
          <a:xfrm>
            <a:off x="161059" y="154892"/>
            <a:ext cx="241597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Pragmatics</a:t>
            </a:r>
            <a:endParaRPr lang="en-GB" sz="2800" dirty="0">
              <a:solidFill>
                <a:prstClr val="white"/>
              </a:solidFill>
              <a:latin typeface="Calibri"/>
            </a:endParaRPr>
          </a:p>
        </p:txBody>
      </p:sp>
      <p:sp>
        <p:nvSpPr>
          <p:cNvPr id="13" name="Rectangle 12"/>
          <p:cNvSpPr/>
          <p:nvPr/>
        </p:nvSpPr>
        <p:spPr>
          <a:xfrm>
            <a:off x="6449150" y="154892"/>
            <a:ext cx="256238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Phenomenology</a:t>
            </a:r>
            <a:endParaRPr lang="en-GB" sz="2800" dirty="0">
              <a:solidFill>
                <a:prstClr val="white"/>
              </a:solidFill>
              <a:latin typeface="Calibri"/>
            </a:endParaRPr>
          </a:p>
        </p:txBody>
      </p:sp>
      <p:sp>
        <p:nvSpPr>
          <p:cNvPr id="14" name="Rectangle 13"/>
          <p:cNvSpPr/>
          <p:nvPr/>
        </p:nvSpPr>
        <p:spPr>
          <a:xfrm>
            <a:off x="2917779" y="154892"/>
            <a:ext cx="3190622"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Somaesthetics</a:t>
            </a:r>
            <a:endParaRPr lang="en-GB" sz="2800" dirty="0">
              <a:solidFill>
                <a:prstClr val="white"/>
              </a:solidFill>
              <a:latin typeface="Calibri"/>
            </a:endParaRPr>
          </a:p>
        </p:txBody>
      </p:sp>
    </p:spTree>
    <p:extLst>
      <p:ext uri="{BB962C8B-B14F-4D97-AF65-F5344CB8AC3E}">
        <p14:creationId xmlns:p14="http://schemas.microsoft.com/office/powerpoint/2010/main" val="2497469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Somaesthetic Appreciation</a:t>
            </a:r>
            <a:endParaRPr lang="en-GB" dirty="0"/>
          </a:p>
        </p:txBody>
      </p:sp>
      <p:sp>
        <p:nvSpPr>
          <p:cNvPr id="6" name="Text Placeholder 5"/>
          <p:cNvSpPr>
            <a:spLocks noGrp="1"/>
          </p:cNvSpPr>
          <p:nvPr>
            <p:ph type="body" idx="1"/>
          </p:nvPr>
        </p:nvSpPr>
        <p:spPr/>
        <p:txBody>
          <a:bodyPr>
            <a:noAutofit/>
          </a:bodyPr>
          <a:lstStyle/>
          <a:p>
            <a:r>
              <a:rPr lang="en-GB" sz="2400" dirty="0" smtClean="0"/>
              <a:t>Somaesthetic Appreciation is a strong concept = generative</a:t>
            </a:r>
          </a:p>
          <a:p>
            <a:endParaRPr lang="en-GB" sz="2400" dirty="0"/>
          </a:p>
          <a:p>
            <a:r>
              <a:rPr lang="en-GB" sz="2400" dirty="0" smtClean="0"/>
              <a:t>4 defining qualities</a:t>
            </a:r>
            <a:endParaRPr lang="en-GB" sz="2400" dirty="0"/>
          </a:p>
          <a:p>
            <a:pPr marL="355600"/>
            <a:endParaRPr lang="en-GB" dirty="0"/>
          </a:p>
        </p:txBody>
      </p:sp>
    </p:spTree>
    <p:extLst>
      <p:ext uri="{BB962C8B-B14F-4D97-AF65-F5344CB8AC3E}">
        <p14:creationId xmlns:p14="http://schemas.microsoft.com/office/powerpoint/2010/main" val="2035914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Somaesthetic Appreciation</a:t>
            </a:r>
            <a:endParaRPr lang="en-GB" dirty="0"/>
          </a:p>
        </p:txBody>
      </p:sp>
      <p:sp>
        <p:nvSpPr>
          <p:cNvPr id="6" name="Text Placeholder 5"/>
          <p:cNvSpPr>
            <a:spLocks noGrp="1"/>
          </p:cNvSpPr>
          <p:nvPr>
            <p:ph type="body" idx="1"/>
          </p:nvPr>
        </p:nvSpPr>
        <p:spPr>
          <a:xfrm>
            <a:off x="127043" y="1005465"/>
            <a:ext cx="4039843" cy="5702045"/>
          </a:xfrm>
        </p:spPr>
        <p:txBody>
          <a:bodyPr>
            <a:noAutofit/>
          </a:bodyPr>
          <a:lstStyle/>
          <a:p>
            <a:r>
              <a:rPr lang="en-GB" sz="2800" dirty="0" smtClean="0"/>
              <a:t>Subtle guidance</a:t>
            </a:r>
          </a:p>
          <a:p>
            <a:pPr marL="355600" lvl="1"/>
            <a:r>
              <a:rPr lang="en-GB" sz="2000" dirty="0"/>
              <a:t>i</a:t>
            </a:r>
            <a:r>
              <a:rPr lang="en-GB" sz="2000" dirty="0" smtClean="0"/>
              <a:t>n encouraging </a:t>
            </a:r>
            <a:r>
              <a:rPr lang="en-GB" sz="2000" dirty="0"/>
              <a:t>bodily </a:t>
            </a:r>
            <a:r>
              <a:rPr lang="en-GB" sz="2000" dirty="0" smtClean="0"/>
              <a:t>inquiry through choice </a:t>
            </a:r>
            <a:r>
              <a:rPr lang="en-GB" sz="2000" dirty="0"/>
              <a:t>of interaction </a:t>
            </a:r>
            <a:r>
              <a:rPr lang="en-GB" sz="2000" dirty="0" smtClean="0"/>
              <a:t>modalities</a:t>
            </a:r>
          </a:p>
          <a:p>
            <a:pPr marL="355600"/>
            <a:endParaRPr lang="en-GB" sz="2400" dirty="0"/>
          </a:p>
        </p:txBody>
      </p:sp>
    </p:spTree>
    <p:extLst>
      <p:ext uri="{BB962C8B-B14F-4D97-AF65-F5344CB8AC3E}">
        <p14:creationId xmlns:p14="http://schemas.microsoft.com/office/powerpoint/2010/main" val="191525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Somaesthetic Appreciation</a:t>
            </a:r>
            <a:endParaRPr lang="en-GB" dirty="0"/>
          </a:p>
        </p:txBody>
      </p:sp>
      <p:pic>
        <p:nvPicPr>
          <p:cNvPr id="4" name="Picture 3" descr="water.JPG"/>
          <p:cNvPicPr/>
          <p:nvPr/>
        </p:nvPicPr>
        <p:blipFill rotWithShape="1">
          <a:blip r:embed="rId2" cstate="email">
            <a:extLst>
              <a:ext uri="{28A0092B-C50C-407E-A947-70E740481C1C}">
                <a14:useLocalDpi xmlns:a14="http://schemas.microsoft.com/office/drawing/2010/main"/>
              </a:ext>
            </a:extLst>
          </a:blip>
          <a:srcRect/>
          <a:stretch/>
        </p:blipFill>
        <p:spPr bwMode="auto">
          <a:xfrm>
            <a:off x="4482222" y="133674"/>
            <a:ext cx="2410143" cy="205035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pic>
        <p:nvPicPr>
          <p:cNvPr id="9" name="Picture 12" descr="20131120_111110.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rot="5400000">
            <a:off x="6863747" y="4613122"/>
            <a:ext cx="2324363" cy="1957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2" name="Picture 8" descr="PastedGraphic-7.tif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18411" y="4379268"/>
            <a:ext cx="1967035" cy="2374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11" descr="20131108_113437.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332905" y="2446650"/>
            <a:ext cx="2922445" cy="2191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 name="Picture 9" descr="Johanna och Jarmo.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768457" y="658569"/>
            <a:ext cx="2305897" cy="1889058"/>
          </a:xfrm>
          <a:prstGeom prst="rect">
            <a:avLst/>
          </a:prstGeom>
          <a:ln>
            <a:noFill/>
          </a:ln>
          <a:effectLst>
            <a:outerShdw blurRad="292100" dist="139700" dir="2700000" algn="tl" rotWithShape="0">
              <a:srgbClr val="333333">
                <a:alpha val="65000"/>
              </a:srgbClr>
            </a:outerShdw>
          </a:effectLst>
        </p:spPr>
      </p:pic>
      <p:sp>
        <p:nvSpPr>
          <p:cNvPr id="11" name="Text Placeholder 5"/>
          <p:cNvSpPr>
            <a:spLocks noGrp="1"/>
          </p:cNvSpPr>
          <p:nvPr>
            <p:ph type="body" idx="1"/>
          </p:nvPr>
        </p:nvSpPr>
        <p:spPr>
          <a:xfrm>
            <a:off x="127043" y="1005465"/>
            <a:ext cx="4039843" cy="5702045"/>
          </a:xfrm>
        </p:spPr>
        <p:txBody>
          <a:bodyPr>
            <a:noAutofit/>
          </a:bodyPr>
          <a:lstStyle/>
          <a:p>
            <a:r>
              <a:rPr lang="en-GB" sz="2800" dirty="0" smtClean="0"/>
              <a:t>Subtle guidance</a:t>
            </a:r>
          </a:p>
          <a:p>
            <a:pPr marL="355600" lvl="1"/>
            <a:r>
              <a:rPr lang="en-GB" sz="2000" dirty="0"/>
              <a:t>i</a:t>
            </a:r>
            <a:r>
              <a:rPr lang="en-GB" sz="2000" dirty="0" smtClean="0"/>
              <a:t>n encouraging </a:t>
            </a:r>
            <a:r>
              <a:rPr lang="en-GB" sz="2000" dirty="0"/>
              <a:t>bodily </a:t>
            </a:r>
            <a:r>
              <a:rPr lang="en-GB" sz="2000" dirty="0" smtClean="0"/>
              <a:t>inquiry through choice </a:t>
            </a:r>
            <a:r>
              <a:rPr lang="en-GB" sz="2000" dirty="0"/>
              <a:t>of interaction </a:t>
            </a:r>
            <a:r>
              <a:rPr lang="en-GB" sz="2000" dirty="0" smtClean="0"/>
              <a:t>modalities</a:t>
            </a:r>
          </a:p>
          <a:p>
            <a:pPr marL="355600"/>
            <a:endParaRPr lang="en-GB" sz="2400" dirty="0"/>
          </a:p>
        </p:txBody>
      </p:sp>
    </p:spTree>
    <p:extLst>
      <p:ext uri="{BB962C8B-B14F-4D97-AF65-F5344CB8AC3E}">
        <p14:creationId xmlns:p14="http://schemas.microsoft.com/office/powerpoint/2010/main" val="1100410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Soma Design Manifesto</a:t>
            </a:r>
            <a:endParaRPr lang="en-US" dirty="0"/>
          </a:p>
        </p:txBody>
      </p:sp>
      <p:sp>
        <p:nvSpPr>
          <p:cNvPr id="6" name="Text Placeholder 5"/>
          <p:cNvSpPr>
            <a:spLocks noGrp="1"/>
          </p:cNvSpPr>
          <p:nvPr>
            <p:ph type="body" idx="1"/>
          </p:nvPr>
        </p:nvSpPr>
        <p:spPr>
          <a:xfrm>
            <a:off x="127042" y="1005465"/>
            <a:ext cx="8790189" cy="5702045"/>
          </a:xfrm>
        </p:spPr>
        <p:txBody>
          <a:bodyPr>
            <a:noAutofit/>
          </a:bodyPr>
          <a:lstStyle/>
          <a:p>
            <a:pPr marL="457200" indent="-457200">
              <a:buFont typeface="+mj-lt"/>
              <a:buAutoNum type="arabicPeriod"/>
            </a:pPr>
            <a:r>
              <a:rPr lang="en-US" sz="3200" b="0" dirty="0" smtClean="0"/>
              <a:t>We </a:t>
            </a:r>
            <a:r>
              <a:rPr lang="en-US" sz="3200" b="0" dirty="0"/>
              <a:t>design for living better lives – not for dying</a:t>
            </a:r>
          </a:p>
          <a:p>
            <a:pPr marL="457200" indent="-457200">
              <a:buFont typeface="+mj-lt"/>
              <a:buAutoNum type="arabicPeriod"/>
            </a:pPr>
            <a:r>
              <a:rPr lang="en-US" sz="3200" b="0" dirty="0" smtClean="0"/>
              <a:t>We </a:t>
            </a:r>
            <a:r>
              <a:rPr lang="en-US" sz="3200" b="0" dirty="0"/>
              <a:t>design to move the passions in others and ourselves</a:t>
            </a:r>
          </a:p>
          <a:p>
            <a:pPr marL="457200" indent="-457200">
              <a:buFont typeface="+mj-lt"/>
              <a:buAutoNum type="arabicPeriod"/>
            </a:pPr>
            <a:r>
              <a:rPr lang="en-US" sz="3200" b="0" dirty="0" smtClean="0"/>
              <a:t>We </a:t>
            </a:r>
            <a:r>
              <a:rPr lang="en-US" sz="3200" b="0" dirty="0"/>
              <a:t>are movement, through and through</a:t>
            </a:r>
          </a:p>
          <a:p>
            <a:pPr marL="457200" indent="-457200">
              <a:buFont typeface="+mj-lt"/>
              <a:buAutoNum type="arabicPeriod"/>
            </a:pPr>
            <a:r>
              <a:rPr lang="en-US" sz="3200" b="0" dirty="0" smtClean="0"/>
              <a:t>We </a:t>
            </a:r>
            <a:r>
              <a:rPr lang="en-US" sz="3200" b="0" dirty="0"/>
              <a:t>design with ourselves – through empathy and compassion</a:t>
            </a:r>
          </a:p>
          <a:p>
            <a:pPr marL="457200" indent="-457200">
              <a:buFont typeface="+mj-lt"/>
              <a:buAutoNum type="arabicPeriod"/>
            </a:pPr>
            <a:r>
              <a:rPr lang="en-US" sz="3200" b="0" dirty="0" smtClean="0"/>
              <a:t>We </a:t>
            </a:r>
            <a:r>
              <a:rPr lang="en-US" sz="3200" b="0" dirty="0"/>
              <a:t>design slowly</a:t>
            </a:r>
          </a:p>
          <a:p>
            <a:pPr marL="457200" indent="-457200">
              <a:buFont typeface="+mj-lt"/>
              <a:buAutoNum type="arabicPeriod"/>
            </a:pPr>
            <a:r>
              <a:rPr lang="en-US" sz="3200" b="0" dirty="0" smtClean="0"/>
              <a:t>We </a:t>
            </a:r>
            <a:r>
              <a:rPr lang="en-US" sz="3200" b="0" dirty="0"/>
              <a:t>cultivate our aesthetic appreciation</a:t>
            </a:r>
          </a:p>
          <a:p>
            <a:pPr marL="457200" indent="-457200">
              <a:buFont typeface="+mj-lt"/>
              <a:buAutoNum type="arabicPeriod"/>
            </a:pPr>
            <a:r>
              <a:rPr lang="en-US" sz="3200" b="0" dirty="0" smtClean="0"/>
              <a:t>We </a:t>
            </a:r>
            <a:r>
              <a:rPr lang="en-US" sz="3200" b="0" dirty="0"/>
              <a:t>disrupt the habitual &amp; engage with the familiar</a:t>
            </a:r>
          </a:p>
          <a:p>
            <a:endParaRPr lang="en-US" sz="3200" dirty="0"/>
          </a:p>
        </p:txBody>
      </p:sp>
    </p:spTree>
    <p:extLst>
      <p:ext uri="{BB962C8B-B14F-4D97-AF65-F5344CB8AC3E}">
        <p14:creationId xmlns:p14="http://schemas.microsoft.com/office/powerpoint/2010/main" val="1563976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Somaesthetic Appreciation</a:t>
            </a:r>
            <a:endParaRPr lang="en-GB" dirty="0"/>
          </a:p>
        </p:txBody>
      </p:sp>
      <p:sp>
        <p:nvSpPr>
          <p:cNvPr id="6" name="Text Placeholder 5"/>
          <p:cNvSpPr>
            <a:spLocks noGrp="1"/>
          </p:cNvSpPr>
          <p:nvPr>
            <p:ph type="body" idx="1"/>
          </p:nvPr>
        </p:nvSpPr>
        <p:spPr>
          <a:xfrm>
            <a:off x="127043" y="1005465"/>
            <a:ext cx="4039843" cy="5702045"/>
          </a:xfrm>
        </p:spPr>
        <p:txBody>
          <a:bodyPr>
            <a:noAutofit/>
          </a:bodyPr>
          <a:lstStyle/>
          <a:p>
            <a:r>
              <a:rPr lang="en-GB" sz="2800" dirty="0" smtClean="0"/>
              <a:t>Subtle guidance</a:t>
            </a:r>
          </a:p>
          <a:p>
            <a:pPr marL="355600" lvl="1"/>
            <a:r>
              <a:rPr lang="en-GB" sz="2000" dirty="0"/>
              <a:t>i</a:t>
            </a:r>
            <a:r>
              <a:rPr lang="en-GB" sz="2000" dirty="0" smtClean="0"/>
              <a:t>n encouraging </a:t>
            </a:r>
            <a:r>
              <a:rPr lang="en-GB" sz="2000" dirty="0"/>
              <a:t>bodily </a:t>
            </a:r>
            <a:r>
              <a:rPr lang="en-GB" sz="2000" dirty="0" smtClean="0"/>
              <a:t>inquiry through choice </a:t>
            </a:r>
            <a:r>
              <a:rPr lang="en-GB" sz="2000" dirty="0"/>
              <a:t>of interaction </a:t>
            </a:r>
            <a:r>
              <a:rPr lang="en-GB" sz="2000" dirty="0" smtClean="0"/>
              <a:t>modalities</a:t>
            </a:r>
          </a:p>
          <a:p>
            <a:r>
              <a:rPr lang="en-GB" sz="2800" dirty="0" smtClean="0"/>
              <a:t>Intimate correspondence </a:t>
            </a:r>
          </a:p>
          <a:p>
            <a:pPr marL="355600" lvl="1"/>
            <a:r>
              <a:rPr lang="en-GB" sz="2000" dirty="0" smtClean="0"/>
              <a:t>feedback </a:t>
            </a:r>
            <a:r>
              <a:rPr lang="en-GB" sz="2000" dirty="0"/>
              <a:t>and interactions that follow the rhythm of the </a:t>
            </a:r>
            <a:r>
              <a:rPr lang="en-GB" sz="2000" dirty="0" smtClean="0"/>
              <a:t>body </a:t>
            </a:r>
          </a:p>
          <a:p>
            <a:pPr marL="355600"/>
            <a:endParaRPr lang="en-GB" sz="2400" dirty="0"/>
          </a:p>
        </p:txBody>
      </p:sp>
    </p:spTree>
    <p:extLst>
      <p:ext uri="{BB962C8B-B14F-4D97-AF65-F5344CB8AC3E}">
        <p14:creationId xmlns:p14="http://schemas.microsoft.com/office/powerpoint/2010/main" val="419423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Somaesthetic Appreciation</a:t>
            </a:r>
            <a:endParaRPr lang="en-GB" dirty="0"/>
          </a:p>
        </p:txBody>
      </p:sp>
      <p:sp>
        <p:nvSpPr>
          <p:cNvPr id="2" name="Rectangle 1"/>
          <p:cNvSpPr/>
          <p:nvPr/>
        </p:nvSpPr>
        <p:spPr>
          <a:xfrm>
            <a:off x="4572000" y="1005465"/>
            <a:ext cx="4572000" cy="4154983"/>
          </a:xfrm>
          <a:prstGeom prst="rect">
            <a:avLst/>
          </a:prstGeom>
        </p:spPr>
        <p:txBody>
          <a:bodyPr>
            <a:spAutoFit/>
          </a:bodyPr>
          <a:lstStyle/>
          <a:p>
            <a:r>
              <a:rPr lang="en-GB" i="1" dirty="0">
                <a:solidFill>
                  <a:schemeClr val="bg1"/>
                </a:solidFill>
                <a:latin typeface="+mn-lt"/>
              </a:rPr>
              <a:t>“And I don’t know if it, it doesn’t always sync up, because sometimes when you breathe out in a different way or something then it recognizes it as a breathing in so then the light turns brighter so sometimes it’s off. And then it’s kind of strange because then you are like ‘I am breathing out, it should dim but it is breathing in’ the light itself breathing in.“</a:t>
            </a:r>
            <a:endParaRPr lang="en-GB" dirty="0">
              <a:solidFill>
                <a:schemeClr val="bg1"/>
              </a:solidFill>
              <a:latin typeface="+mn-lt"/>
            </a:endParaRPr>
          </a:p>
        </p:txBody>
      </p:sp>
      <p:sp>
        <p:nvSpPr>
          <p:cNvPr id="6" name="Text Placeholder 5"/>
          <p:cNvSpPr>
            <a:spLocks noGrp="1"/>
          </p:cNvSpPr>
          <p:nvPr>
            <p:ph type="body" idx="1"/>
          </p:nvPr>
        </p:nvSpPr>
        <p:spPr>
          <a:xfrm>
            <a:off x="127043" y="1005465"/>
            <a:ext cx="4039843" cy="5702045"/>
          </a:xfrm>
        </p:spPr>
        <p:txBody>
          <a:bodyPr>
            <a:noAutofit/>
          </a:bodyPr>
          <a:lstStyle/>
          <a:p>
            <a:r>
              <a:rPr lang="en-GB" sz="2800" dirty="0" smtClean="0"/>
              <a:t>Subtle guidance</a:t>
            </a:r>
          </a:p>
          <a:p>
            <a:pPr marL="355600" lvl="1"/>
            <a:r>
              <a:rPr lang="en-GB" sz="2000" dirty="0"/>
              <a:t>i</a:t>
            </a:r>
            <a:r>
              <a:rPr lang="en-GB" sz="2000" dirty="0" smtClean="0"/>
              <a:t>n encouraging </a:t>
            </a:r>
            <a:r>
              <a:rPr lang="en-GB" sz="2000" dirty="0"/>
              <a:t>bodily </a:t>
            </a:r>
            <a:r>
              <a:rPr lang="en-GB" sz="2000" dirty="0" smtClean="0"/>
              <a:t>inquiry through choice </a:t>
            </a:r>
            <a:r>
              <a:rPr lang="en-GB" sz="2000" dirty="0"/>
              <a:t>of interaction </a:t>
            </a:r>
            <a:r>
              <a:rPr lang="en-GB" sz="2000" dirty="0" smtClean="0"/>
              <a:t>modalities</a:t>
            </a:r>
          </a:p>
          <a:p>
            <a:r>
              <a:rPr lang="en-GB" sz="2800" dirty="0" smtClean="0"/>
              <a:t>Intimate correspondence </a:t>
            </a:r>
          </a:p>
          <a:p>
            <a:pPr marL="355600" lvl="1"/>
            <a:r>
              <a:rPr lang="en-GB" sz="2000" dirty="0" smtClean="0"/>
              <a:t>feedback </a:t>
            </a:r>
            <a:r>
              <a:rPr lang="en-GB" sz="2000" dirty="0"/>
              <a:t>and interactions that follow the rhythm of the </a:t>
            </a:r>
            <a:r>
              <a:rPr lang="en-GB" sz="2000" dirty="0" smtClean="0"/>
              <a:t>body </a:t>
            </a:r>
          </a:p>
          <a:p>
            <a:pPr marL="355600"/>
            <a:endParaRPr lang="en-GB" sz="2400" dirty="0"/>
          </a:p>
        </p:txBody>
      </p:sp>
    </p:spTree>
    <p:extLst>
      <p:ext uri="{BB962C8B-B14F-4D97-AF65-F5344CB8AC3E}">
        <p14:creationId xmlns:p14="http://schemas.microsoft.com/office/powerpoint/2010/main" val="1524383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Somaesthetic Appreciation</a:t>
            </a:r>
            <a:endParaRPr lang="en-GB" dirty="0"/>
          </a:p>
        </p:txBody>
      </p:sp>
      <p:sp>
        <p:nvSpPr>
          <p:cNvPr id="6" name="Text Placeholder 5"/>
          <p:cNvSpPr>
            <a:spLocks noGrp="1"/>
          </p:cNvSpPr>
          <p:nvPr>
            <p:ph type="body" idx="1"/>
          </p:nvPr>
        </p:nvSpPr>
        <p:spPr>
          <a:xfrm>
            <a:off x="127043" y="1005465"/>
            <a:ext cx="4039843" cy="5702045"/>
          </a:xfrm>
        </p:spPr>
        <p:txBody>
          <a:bodyPr>
            <a:noAutofit/>
          </a:bodyPr>
          <a:lstStyle/>
          <a:p>
            <a:r>
              <a:rPr lang="en-GB" sz="2800" dirty="0" smtClean="0"/>
              <a:t>Subtle guidance</a:t>
            </a:r>
          </a:p>
          <a:p>
            <a:pPr marL="355600" lvl="1"/>
            <a:r>
              <a:rPr lang="en-GB" sz="2000" dirty="0"/>
              <a:t>i</a:t>
            </a:r>
            <a:r>
              <a:rPr lang="en-GB" sz="2000" dirty="0" smtClean="0"/>
              <a:t>n encouraging </a:t>
            </a:r>
            <a:r>
              <a:rPr lang="en-GB" sz="2000" dirty="0"/>
              <a:t>bodily </a:t>
            </a:r>
            <a:r>
              <a:rPr lang="en-GB" sz="2000" dirty="0" smtClean="0"/>
              <a:t>inquiry through choice </a:t>
            </a:r>
            <a:r>
              <a:rPr lang="en-GB" sz="2000" dirty="0"/>
              <a:t>of interaction </a:t>
            </a:r>
            <a:r>
              <a:rPr lang="en-GB" sz="2000" dirty="0" smtClean="0"/>
              <a:t>modalities</a:t>
            </a:r>
          </a:p>
          <a:p>
            <a:r>
              <a:rPr lang="en-GB" sz="2800" dirty="0" smtClean="0"/>
              <a:t>Intimate correspondence </a:t>
            </a:r>
          </a:p>
          <a:p>
            <a:pPr marL="355600" lvl="1"/>
            <a:r>
              <a:rPr lang="en-GB" sz="2000" dirty="0" smtClean="0"/>
              <a:t>feedback </a:t>
            </a:r>
            <a:r>
              <a:rPr lang="en-GB" sz="2000" dirty="0"/>
              <a:t>and interactions that follow the rhythm of the </a:t>
            </a:r>
            <a:r>
              <a:rPr lang="en-GB" sz="2000" dirty="0" smtClean="0"/>
              <a:t>body </a:t>
            </a:r>
          </a:p>
          <a:p>
            <a:r>
              <a:rPr lang="en-GB" sz="2800" dirty="0"/>
              <a:t>M</a:t>
            </a:r>
            <a:r>
              <a:rPr lang="en-GB" sz="2800" dirty="0" smtClean="0"/>
              <a:t>aking space</a:t>
            </a:r>
          </a:p>
          <a:p>
            <a:pPr marL="355600" lvl="1"/>
            <a:r>
              <a:rPr lang="en-GB" sz="2000" dirty="0" smtClean="0"/>
              <a:t>shutting </a:t>
            </a:r>
            <a:r>
              <a:rPr lang="en-GB" sz="2000" dirty="0"/>
              <a:t>out the outside world – metaphorically </a:t>
            </a:r>
            <a:r>
              <a:rPr lang="en-GB" sz="2000" dirty="0" smtClean="0"/>
              <a:t>and literally </a:t>
            </a:r>
            <a:r>
              <a:rPr lang="en-GB" sz="2000" dirty="0"/>
              <a:t>– to </a:t>
            </a:r>
            <a:r>
              <a:rPr lang="en-GB" sz="2000" dirty="0" smtClean="0"/>
              <a:t>turn attention inwards </a:t>
            </a:r>
          </a:p>
          <a:p>
            <a:pPr marL="355600"/>
            <a:endParaRPr lang="en-GB" sz="2400" dirty="0"/>
          </a:p>
        </p:txBody>
      </p:sp>
    </p:spTree>
    <p:extLst>
      <p:ext uri="{BB962C8B-B14F-4D97-AF65-F5344CB8AC3E}">
        <p14:creationId xmlns:p14="http://schemas.microsoft.com/office/powerpoint/2010/main" val="518324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Somaesthetic Appreciation</a:t>
            </a:r>
            <a:endParaRPr lang="en-GB" dirty="0"/>
          </a:p>
        </p:txBody>
      </p:sp>
      <p:pic>
        <p:nvPicPr>
          <p:cNvPr id="4" name="Picture 3" descr="20140527_142203.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650699" y="133674"/>
            <a:ext cx="1765684" cy="3139906"/>
          </a:xfrm>
          <a:prstGeom prst="rect">
            <a:avLst/>
          </a:prstGeom>
          <a:noFill/>
          <a:ln w="28575" cmpd="sng">
            <a:noFill/>
          </a:ln>
          <a:effectLst>
            <a:outerShdw blurRad="50800" dist="38100" dir="2700000" algn="tl" rotWithShape="0">
              <a:srgbClr val="000000">
                <a:alpha val="43000"/>
              </a:srgbClr>
            </a:outerShdw>
          </a:effectLst>
        </p:spPr>
      </p:pic>
      <p:pic>
        <p:nvPicPr>
          <p:cNvPr id="7" name="Picture 6" descr="IMG_3934 (Small).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969807" y="3030221"/>
            <a:ext cx="2045300" cy="3067950"/>
          </a:xfrm>
          <a:prstGeom prst="rect">
            <a:avLst/>
          </a:prstGeom>
          <a:noFill/>
          <a:ln w="28575" cmpd="sng">
            <a:noFill/>
          </a:ln>
          <a:effectLst>
            <a:outerShdw blurRad="50800" dist="38100" dir="2700000" algn="tl" rotWithShape="0">
              <a:srgbClr val="000000">
                <a:alpha val="43000"/>
              </a:srgbClr>
            </a:outerShdw>
          </a:effectLst>
        </p:spPr>
      </p:pic>
      <p:pic>
        <p:nvPicPr>
          <p:cNvPr id="8" name="Picture 7" descr="https://lh4.googleusercontent.com/TQufA2UfC4Bb2AXZUUie9oAiN15uuPeiW3zX6Tu4LSMAfWq6cniaIuOs9UD8SVefPZrvV6tfbdcjf-taOH-50TgyODBU4SXLC8XACAc0B2yaWRlMIlqpgqfZrTdzzTyNV2GmQ3o"/>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5302" y="3702362"/>
            <a:ext cx="2501855" cy="3005148"/>
          </a:xfrm>
          <a:prstGeom prst="rect">
            <a:avLst/>
          </a:prstGeom>
          <a:noFill/>
          <a:ln w="28575" cmpd="sng">
            <a:noFill/>
          </a:ln>
          <a:effectLst>
            <a:outerShdw blurRad="50800" dist="38100" dir="2700000" algn="tl" rotWithShape="0">
              <a:srgbClr val="000000">
                <a:alpha val="43000"/>
              </a:srgbClr>
            </a:outerShdw>
          </a:effectLst>
        </p:spPr>
      </p:pic>
      <p:pic>
        <p:nvPicPr>
          <p:cNvPr id="9" name="Picture 8" descr="20140214_112247.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6788371" y="453499"/>
            <a:ext cx="2613502" cy="1973852"/>
          </a:xfrm>
          <a:prstGeom prst="rect">
            <a:avLst/>
          </a:prstGeom>
          <a:ln w="28575" cmpd="sng">
            <a:noFill/>
          </a:ln>
          <a:effectLst>
            <a:outerShdw blurRad="50800" dist="38100" dir="2700000" algn="tl" rotWithShape="0">
              <a:srgbClr val="000000">
                <a:alpha val="43000"/>
              </a:srgbClr>
            </a:outerShdw>
          </a:effectLst>
        </p:spPr>
      </p:pic>
      <p:sp>
        <p:nvSpPr>
          <p:cNvPr id="11" name="Text Placeholder 5"/>
          <p:cNvSpPr>
            <a:spLocks noGrp="1"/>
          </p:cNvSpPr>
          <p:nvPr>
            <p:ph type="body" idx="1"/>
          </p:nvPr>
        </p:nvSpPr>
        <p:spPr>
          <a:xfrm>
            <a:off x="127043" y="1005465"/>
            <a:ext cx="4039843" cy="5702045"/>
          </a:xfrm>
        </p:spPr>
        <p:txBody>
          <a:bodyPr>
            <a:noAutofit/>
          </a:bodyPr>
          <a:lstStyle/>
          <a:p>
            <a:r>
              <a:rPr lang="en-GB" sz="2800" dirty="0" smtClean="0"/>
              <a:t>Subtle guidance</a:t>
            </a:r>
          </a:p>
          <a:p>
            <a:pPr marL="355600" lvl="1"/>
            <a:r>
              <a:rPr lang="en-GB" sz="2000" dirty="0"/>
              <a:t>i</a:t>
            </a:r>
            <a:r>
              <a:rPr lang="en-GB" sz="2000" dirty="0" smtClean="0"/>
              <a:t>n encouraging </a:t>
            </a:r>
            <a:r>
              <a:rPr lang="en-GB" sz="2000" dirty="0"/>
              <a:t>bodily </a:t>
            </a:r>
            <a:r>
              <a:rPr lang="en-GB" sz="2000" dirty="0" smtClean="0"/>
              <a:t>inquiry through choice </a:t>
            </a:r>
            <a:r>
              <a:rPr lang="en-GB" sz="2000" dirty="0"/>
              <a:t>of interaction </a:t>
            </a:r>
            <a:r>
              <a:rPr lang="en-GB" sz="2000" dirty="0" smtClean="0"/>
              <a:t>modalities</a:t>
            </a:r>
          </a:p>
          <a:p>
            <a:r>
              <a:rPr lang="en-GB" sz="2800" dirty="0" smtClean="0"/>
              <a:t>Intimate correspondence </a:t>
            </a:r>
          </a:p>
          <a:p>
            <a:pPr marL="355600" lvl="1"/>
            <a:r>
              <a:rPr lang="en-GB" sz="2000" dirty="0" smtClean="0"/>
              <a:t>feedback </a:t>
            </a:r>
            <a:r>
              <a:rPr lang="en-GB" sz="2000" dirty="0"/>
              <a:t>and interactions that follow the rhythm of the </a:t>
            </a:r>
            <a:r>
              <a:rPr lang="en-GB" sz="2000" dirty="0" smtClean="0"/>
              <a:t>body </a:t>
            </a:r>
          </a:p>
          <a:p>
            <a:r>
              <a:rPr lang="en-GB" sz="2800" dirty="0"/>
              <a:t>M</a:t>
            </a:r>
            <a:r>
              <a:rPr lang="en-GB" sz="2800" dirty="0" smtClean="0"/>
              <a:t>aking space</a:t>
            </a:r>
          </a:p>
          <a:p>
            <a:pPr marL="355600" lvl="1"/>
            <a:r>
              <a:rPr lang="en-GB" sz="2000" dirty="0" smtClean="0"/>
              <a:t>shutting </a:t>
            </a:r>
            <a:r>
              <a:rPr lang="en-GB" sz="2000" dirty="0"/>
              <a:t>out the outside world – metaphorically </a:t>
            </a:r>
            <a:r>
              <a:rPr lang="en-GB" sz="2000" dirty="0" smtClean="0"/>
              <a:t>and literally </a:t>
            </a:r>
            <a:r>
              <a:rPr lang="en-GB" sz="2000" dirty="0"/>
              <a:t>– to </a:t>
            </a:r>
            <a:r>
              <a:rPr lang="en-GB" sz="2000" dirty="0" smtClean="0"/>
              <a:t>turn attention inwards </a:t>
            </a:r>
          </a:p>
          <a:p>
            <a:pPr marL="355600"/>
            <a:endParaRPr lang="en-GB" sz="2400" dirty="0"/>
          </a:p>
        </p:txBody>
      </p:sp>
    </p:spTree>
    <p:extLst>
      <p:ext uri="{BB962C8B-B14F-4D97-AF65-F5344CB8AC3E}">
        <p14:creationId xmlns:p14="http://schemas.microsoft.com/office/powerpoint/2010/main" val="352953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Somaesthetic Appreciation</a:t>
            </a:r>
            <a:endParaRPr lang="en-GB" dirty="0"/>
          </a:p>
        </p:txBody>
      </p:sp>
      <p:sp>
        <p:nvSpPr>
          <p:cNvPr id="6" name="Text Placeholder 5"/>
          <p:cNvSpPr>
            <a:spLocks noGrp="1"/>
          </p:cNvSpPr>
          <p:nvPr>
            <p:ph type="body" idx="1"/>
          </p:nvPr>
        </p:nvSpPr>
        <p:spPr>
          <a:xfrm>
            <a:off x="127043" y="1005465"/>
            <a:ext cx="4039843" cy="5702045"/>
          </a:xfrm>
        </p:spPr>
        <p:txBody>
          <a:bodyPr>
            <a:noAutofit/>
          </a:bodyPr>
          <a:lstStyle/>
          <a:p>
            <a:r>
              <a:rPr lang="en-GB" sz="2800" dirty="0" smtClean="0"/>
              <a:t>Subtle guidance</a:t>
            </a:r>
          </a:p>
          <a:p>
            <a:pPr marL="355600" lvl="1"/>
            <a:r>
              <a:rPr lang="en-GB" sz="2000" dirty="0"/>
              <a:t>i</a:t>
            </a:r>
            <a:r>
              <a:rPr lang="en-GB" sz="2000" dirty="0" smtClean="0"/>
              <a:t>n encouraging </a:t>
            </a:r>
            <a:r>
              <a:rPr lang="en-GB" sz="2000" dirty="0"/>
              <a:t>bodily </a:t>
            </a:r>
            <a:r>
              <a:rPr lang="en-GB" sz="2000" dirty="0" smtClean="0"/>
              <a:t>inquiry through choice </a:t>
            </a:r>
            <a:r>
              <a:rPr lang="en-GB" sz="2000" dirty="0"/>
              <a:t>of interaction </a:t>
            </a:r>
            <a:r>
              <a:rPr lang="en-GB" sz="2000" dirty="0" smtClean="0"/>
              <a:t>modalities</a:t>
            </a:r>
          </a:p>
          <a:p>
            <a:r>
              <a:rPr lang="en-GB" sz="2800" dirty="0" smtClean="0"/>
              <a:t>Intimate correspondence </a:t>
            </a:r>
          </a:p>
          <a:p>
            <a:pPr marL="355600" lvl="1"/>
            <a:r>
              <a:rPr lang="en-GB" sz="2000" dirty="0" smtClean="0"/>
              <a:t>feedback </a:t>
            </a:r>
            <a:r>
              <a:rPr lang="en-GB" sz="2000" dirty="0"/>
              <a:t>and interactions that follow the rhythm of the </a:t>
            </a:r>
            <a:r>
              <a:rPr lang="en-GB" sz="2000" dirty="0" smtClean="0"/>
              <a:t>body </a:t>
            </a:r>
          </a:p>
          <a:p>
            <a:r>
              <a:rPr lang="en-GB" sz="2800" dirty="0"/>
              <a:t>M</a:t>
            </a:r>
            <a:r>
              <a:rPr lang="en-GB" sz="2800" dirty="0" smtClean="0"/>
              <a:t>aking space</a:t>
            </a:r>
          </a:p>
          <a:p>
            <a:pPr marL="355600" lvl="1"/>
            <a:r>
              <a:rPr lang="en-GB" sz="2000" dirty="0" smtClean="0"/>
              <a:t>shutting </a:t>
            </a:r>
            <a:r>
              <a:rPr lang="en-GB" sz="2000" dirty="0"/>
              <a:t>out the outside world – metaphorically </a:t>
            </a:r>
            <a:r>
              <a:rPr lang="en-GB" sz="2000" dirty="0" smtClean="0"/>
              <a:t>and literally </a:t>
            </a:r>
            <a:r>
              <a:rPr lang="en-GB" sz="2000" dirty="0"/>
              <a:t>– to </a:t>
            </a:r>
            <a:r>
              <a:rPr lang="en-GB" sz="2000" dirty="0" smtClean="0"/>
              <a:t>turn attention inwards </a:t>
            </a:r>
          </a:p>
          <a:p>
            <a:r>
              <a:rPr lang="en-GB" sz="2800" dirty="0"/>
              <a:t>A</a:t>
            </a:r>
            <a:r>
              <a:rPr lang="en-GB" sz="2800" dirty="0" smtClean="0"/>
              <a:t>rticulation </a:t>
            </a:r>
          </a:p>
          <a:p>
            <a:pPr marL="355600" lvl="1"/>
            <a:r>
              <a:rPr lang="en-GB" sz="2000" dirty="0" smtClean="0"/>
              <a:t>of </a:t>
            </a:r>
            <a:r>
              <a:rPr lang="en-GB" sz="2000" dirty="0"/>
              <a:t>bodily experiences to encourage learning and increased somatic </a:t>
            </a:r>
            <a:r>
              <a:rPr lang="en-GB" sz="2000" dirty="0" smtClean="0"/>
              <a:t>awareness</a:t>
            </a:r>
          </a:p>
          <a:p>
            <a:pPr marL="355600"/>
            <a:endParaRPr lang="en-GB" sz="2400" dirty="0"/>
          </a:p>
        </p:txBody>
      </p:sp>
    </p:spTree>
    <p:extLst>
      <p:ext uri="{BB962C8B-B14F-4D97-AF65-F5344CB8AC3E}">
        <p14:creationId xmlns:p14="http://schemas.microsoft.com/office/powerpoint/2010/main" val="1279716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Somaesthetic Appreciation</a:t>
            </a:r>
            <a:endParaRPr lang="en-GB" dirty="0"/>
          </a:p>
        </p:txBody>
      </p:sp>
      <p:pic>
        <p:nvPicPr>
          <p:cNvPr id="4" name="Picture 3" descr="Shapes.tiff"/>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14569" y="138050"/>
            <a:ext cx="2396026" cy="1734830"/>
          </a:xfrm>
          <a:prstGeom prst="rect">
            <a:avLst/>
          </a:prstGeom>
          <a:ln w="28575" cmpd="sng">
            <a:noFill/>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37800" y="2137555"/>
            <a:ext cx="3289749" cy="4548033"/>
          </a:xfrm>
          <a:prstGeom prst="rect">
            <a:avLst/>
          </a:prstGeom>
          <a:ln w="28575" cmpd="sng">
            <a:noFill/>
          </a:ln>
          <a:effectLst>
            <a:outerShdw blurRad="50800" dist="38100" dir="2700000" algn="tl" rotWithShape="0">
              <a:srgbClr val="000000">
                <a:alpha val="43000"/>
              </a:srgbClr>
            </a:outerShdw>
          </a:effectLst>
        </p:spPr>
      </p:pic>
      <p:sp>
        <p:nvSpPr>
          <p:cNvPr id="8" name="Text Placeholder 5"/>
          <p:cNvSpPr>
            <a:spLocks noGrp="1"/>
          </p:cNvSpPr>
          <p:nvPr>
            <p:ph type="body" idx="1"/>
          </p:nvPr>
        </p:nvSpPr>
        <p:spPr>
          <a:xfrm>
            <a:off x="127043" y="1005465"/>
            <a:ext cx="4039843" cy="5702045"/>
          </a:xfrm>
        </p:spPr>
        <p:txBody>
          <a:bodyPr>
            <a:noAutofit/>
          </a:bodyPr>
          <a:lstStyle/>
          <a:p>
            <a:r>
              <a:rPr lang="en-GB" sz="2800" dirty="0" smtClean="0"/>
              <a:t>Subtle guidance</a:t>
            </a:r>
          </a:p>
          <a:p>
            <a:pPr marL="355600" lvl="1"/>
            <a:r>
              <a:rPr lang="en-GB" sz="2000" dirty="0"/>
              <a:t>i</a:t>
            </a:r>
            <a:r>
              <a:rPr lang="en-GB" sz="2000" dirty="0" smtClean="0"/>
              <a:t>n encouraging </a:t>
            </a:r>
            <a:r>
              <a:rPr lang="en-GB" sz="2000" dirty="0"/>
              <a:t>bodily </a:t>
            </a:r>
            <a:r>
              <a:rPr lang="en-GB" sz="2000" dirty="0" smtClean="0"/>
              <a:t>inquiry through choice </a:t>
            </a:r>
            <a:r>
              <a:rPr lang="en-GB" sz="2000" dirty="0"/>
              <a:t>of interaction </a:t>
            </a:r>
            <a:r>
              <a:rPr lang="en-GB" sz="2000" dirty="0" smtClean="0"/>
              <a:t>modalities</a:t>
            </a:r>
          </a:p>
          <a:p>
            <a:r>
              <a:rPr lang="en-GB" sz="2800" dirty="0" smtClean="0"/>
              <a:t>Intimate correspondence </a:t>
            </a:r>
          </a:p>
          <a:p>
            <a:pPr marL="355600" lvl="1"/>
            <a:r>
              <a:rPr lang="en-GB" sz="2000" dirty="0" smtClean="0"/>
              <a:t>feedback </a:t>
            </a:r>
            <a:r>
              <a:rPr lang="en-GB" sz="2000" dirty="0"/>
              <a:t>and interactions that follow the rhythm of the </a:t>
            </a:r>
            <a:r>
              <a:rPr lang="en-GB" sz="2000" dirty="0" smtClean="0"/>
              <a:t>body </a:t>
            </a:r>
          </a:p>
          <a:p>
            <a:r>
              <a:rPr lang="en-GB" sz="2800" dirty="0"/>
              <a:t>M</a:t>
            </a:r>
            <a:r>
              <a:rPr lang="en-GB" sz="2800" dirty="0" smtClean="0"/>
              <a:t>aking space</a:t>
            </a:r>
          </a:p>
          <a:p>
            <a:pPr marL="355600" lvl="1"/>
            <a:r>
              <a:rPr lang="en-GB" sz="2000" dirty="0" smtClean="0"/>
              <a:t>shutting </a:t>
            </a:r>
            <a:r>
              <a:rPr lang="en-GB" sz="2000" dirty="0"/>
              <a:t>out the outside world – metaphorically </a:t>
            </a:r>
            <a:r>
              <a:rPr lang="en-GB" sz="2000" dirty="0" smtClean="0"/>
              <a:t>and literally </a:t>
            </a:r>
            <a:r>
              <a:rPr lang="en-GB" sz="2000" dirty="0"/>
              <a:t>– to </a:t>
            </a:r>
            <a:r>
              <a:rPr lang="en-GB" sz="2000" dirty="0" smtClean="0"/>
              <a:t>turn attention inwards </a:t>
            </a:r>
          </a:p>
          <a:p>
            <a:r>
              <a:rPr lang="en-GB" sz="2800" dirty="0"/>
              <a:t>A</a:t>
            </a:r>
            <a:r>
              <a:rPr lang="en-GB" sz="2800" dirty="0" smtClean="0"/>
              <a:t>rticulation </a:t>
            </a:r>
          </a:p>
          <a:p>
            <a:pPr marL="355600" lvl="1"/>
            <a:r>
              <a:rPr lang="en-GB" sz="2000" dirty="0" smtClean="0"/>
              <a:t>of </a:t>
            </a:r>
            <a:r>
              <a:rPr lang="en-GB" sz="2000" dirty="0"/>
              <a:t>bodily experiences to encourage learning and increased somatic </a:t>
            </a:r>
            <a:r>
              <a:rPr lang="en-GB" sz="2000" dirty="0" smtClean="0"/>
              <a:t>awareness</a:t>
            </a:r>
          </a:p>
          <a:p>
            <a:pPr marL="355600"/>
            <a:endParaRPr lang="en-GB" sz="2400" dirty="0"/>
          </a:p>
        </p:txBody>
      </p:sp>
    </p:spTree>
    <p:extLst>
      <p:ext uri="{BB962C8B-B14F-4D97-AF65-F5344CB8AC3E}">
        <p14:creationId xmlns:p14="http://schemas.microsoft.com/office/powerpoint/2010/main" val="2766902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Vertical grounding</a:t>
            </a:r>
            <a:endParaRPr lang="en-GB" sz="2800" dirty="0"/>
          </a:p>
        </p:txBody>
      </p:sp>
      <p:sp>
        <p:nvSpPr>
          <p:cNvPr id="10" name="Rectangle 9"/>
          <p:cNvSpPr/>
          <p:nvPr/>
        </p:nvSpPr>
        <p:spPr>
          <a:xfrm>
            <a:off x="3659981" y="1502487"/>
            <a:ext cx="1706218" cy="681539"/>
          </a:xfrm>
          <a:prstGeom prst="rect">
            <a:avLst/>
          </a:prstGeom>
          <a:solidFill>
            <a:srgbClr val="A6A6A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Somaesthetic</a:t>
            </a:r>
          </a:p>
          <a:p>
            <a:pPr algn="ctr" defTabSz="914400" fontAlgn="base">
              <a:spcBef>
                <a:spcPct val="0"/>
              </a:spcBef>
              <a:spcAft>
                <a:spcPct val="0"/>
              </a:spcAft>
            </a:pPr>
            <a:r>
              <a:rPr lang="en-GB" sz="2000" dirty="0" smtClean="0">
                <a:solidFill>
                  <a:prstClr val="white"/>
                </a:solidFill>
                <a:latin typeface="Calibri"/>
              </a:rPr>
              <a:t>Appreciation</a:t>
            </a:r>
            <a:endParaRPr lang="en-GB" sz="2000" dirty="0">
              <a:solidFill>
                <a:prstClr val="white"/>
              </a:solidFill>
              <a:latin typeface="Calibri"/>
            </a:endParaRPr>
          </a:p>
        </p:txBody>
      </p:sp>
      <p:sp>
        <p:nvSpPr>
          <p:cNvPr id="18" name="Rectangle 17"/>
          <p:cNvSpPr/>
          <p:nvPr/>
        </p:nvSpPr>
        <p:spPr>
          <a:xfrm>
            <a:off x="59488" y="2909553"/>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Soma Carpet</a:t>
            </a:r>
            <a:endParaRPr lang="en-GB" sz="2000" dirty="0">
              <a:solidFill>
                <a:prstClr val="white"/>
              </a:solidFill>
              <a:latin typeface="Calibri"/>
            </a:endParaRPr>
          </a:p>
        </p:txBody>
      </p:sp>
      <p:sp>
        <p:nvSpPr>
          <p:cNvPr id="19" name="Rectangle 18"/>
          <p:cNvSpPr/>
          <p:nvPr/>
        </p:nvSpPr>
        <p:spPr>
          <a:xfrm>
            <a:off x="1889129" y="2909553"/>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Breathing</a:t>
            </a:r>
          </a:p>
          <a:p>
            <a:pPr algn="ctr" defTabSz="914400" fontAlgn="base">
              <a:spcBef>
                <a:spcPct val="0"/>
              </a:spcBef>
              <a:spcAft>
                <a:spcPct val="0"/>
              </a:spcAft>
            </a:pPr>
            <a:r>
              <a:rPr lang="en-GB" sz="2000" dirty="0" smtClean="0">
                <a:solidFill>
                  <a:prstClr val="white"/>
                </a:solidFill>
                <a:latin typeface="Calibri"/>
              </a:rPr>
              <a:t>Light</a:t>
            </a:r>
            <a:endParaRPr lang="en-GB" sz="2000" dirty="0">
              <a:solidFill>
                <a:prstClr val="white"/>
              </a:solidFill>
              <a:latin typeface="Calibri"/>
            </a:endParaRPr>
          </a:p>
        </p:txBody>
      </p:sp>
      <p:sp>
        <p:nvSpPr>
          <p:cNvPr id="20" name="Rectangle 19"/>
          <p:cNvSpPr/>
          <p:nvPr/>
        </p:nvSpPr>
        <p:spPr>
          <a:xfrm>
            <a:off x="3718770" y="2909553"/>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Sonic</a:t>
            </a:r>
          </a:p>
          <a:p>
            <a:pPr algn="ctr" defTabSz="914400" fontAlgn="base">
              <a:spcBef>
                <a:spcPct val="0"/>
              </a:spcBef>
              <a:spcAft>
                <a:spcPct val="0"/>
              </a:spcAft>
            </a:pPr>
            <a:r>
              <a:rPr lang="en-GB" sz="2000" dirty="0" smtClean="0">
                <a:solidFill>
                  <a:prstClr val="white"/>
                </a:solidFill>
                <a:latin typeface="Calibri"/>
              </a:rPr>
              <a:t>Cradle</a:t>
            </a:r>
            <a:endParaRPr lang="en-GB" sz="2000" dirty="0">
              <a:solidFill>
                <a:prstClr val="white"/>
              </a:solidFill>
              <a:latin typeface="Calibri"/>
            </a:endParaRPr>
          </a:p>
        </p:txBody>
      </p:sp>
      <p:sp>
        <p:nvSpPr>
          <p:cNvPr id="21" name="Rectangle 20"/>
          <p:cNvSpPr/>
          <p:nvPr/>
        </p:nvSpPr>
        <p:spPr>
          <a:xfrm>
            <a:off x="5548411" y="2909553"/>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Slow</a:t>
            </a:r>
          </a:p>
          <a:p>
            <a:pPr algn="ctr" defTabSz="914400" fontAlgn="base">
              <a:spcBef>
                <a:spcPct val="0"/>
              </a:spcBef>
              <a:spcAft>
                <a:spcPct val="0"/>
              </a:spcAft>
            </a:pPr>
            <a:r>
              <a:rPr lang="en-GB" sz="2000" dirty="0" smtClean="0">
                <a:solidFill>
                  <a:prstClr val="white"/>
                </a:solidFill>
                <a:latin typeface="Calibri"/>
              </a:rPr>
              <a:t>Floor</a:t>
            </a:r>
            <a:endParaRPr lang="en-GB" sz="2000" dirty="0">
              <a:solidFill>
                <a:prstClr val="white"/>
              </a:solidFill>
              <a:latin typeface="Calibri"/>
            </a:endParaRPr>
          </a:p>
        </p:txBody>
      </p:sp>
      <p:sp>
        <p:nvSpPr>
          <p:cNvPr id="24" name="Rectangle 23"/>
          <p:cNvSpPr/>
          <p:nvPr/>
        </p:nvSpPr>
        <p:spPr>
          <a:xfrm>
            <a:off x="7378051" y="2909553"/>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a:t>
            </a:r>
            <a:endParaRPr lang="en-GB" sz="2000" dirty="0">
              <a:solidFill>
                <a:prstClr val="white"/>
              </a:solidFill>
              <a:latin typeface="Calibri"/>
            </a:endParaRPr>
          </a:p>
        </p:txBody>
      </p:sp>
      <p:sp>
        <p:nvSpPr>
          <p:cNvPr id="12" name="Rectangle 11"/>
          <p:cNvSpPr/>
          <p:nvPr/>
        </p:nvSpPr>
        <p:spPr>
          <a:xfrm>
            <a:off x="161059" y="154892"/>
            <a:ext cx="241597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Pragmatics</a:t>
            </a:r>
            <a:endParaRPr lang="en-GB" sz="2800" dirty="0">
              <a:solidFill>
                <a:prstClr val="white"/>
              </a:solidFill>
              <a:latin typeface="Calibri"/>
            </a:endParaRPr>
          </a:p>
        </p:txBody>
      </p:sp>
      <p:sp>
        <p:nvSpPr>
          <p:cNvPr id="13" name="Rectangle 12"/>
          <p:cNvSpPr/>
          <p:nvPr/>
        </p:nvSpPr>
        <p:spPr>
          <a:xfrm>
            <a:off x="6449150" y="154892"/>
            <a:ext cx="256238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Phenomenology</a:t>
            </a:r>
            <a:endParaRPr lang="en-GB" sz="2800" dirty="0">
              <a:solidFill>
                <a:prstClr val="white"/>
              </a:solidFill>
              <a:latin typeface="Calibri"/>
            </a:endParaRPr>
          </a:p>
        </p:txBody>
      </p:sp>
      <p:sp>
        <p:nvSpPr>
          <p:cNvPr id="14" name="Rectangle 13"/>
          <p:cNvSpPr/>
          <p:nvPr/>
        </p:nvSpPr>
        <p:spPr>
          <a:xfrm>
            <a:off x="2917779" y="154892"/>
            <a:ext cx="3190622"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Somaesthetics</a:t>
            </a:r>
            <a:endParaRPr lang="en-GB" sz="2800" dirty="0">
              <a:solidFill>
                <a:prstClr val="white"/>
              </a:solidFill>
              <a:latin typeface="Calibri"/>
            </a:endParaRPr>
          </a:p>
        </p:txBody>
      </p:sp>
    </p:spTree>
    <p:extLst>
      <p:ext uri="{BB962C8B-B14F-4D97-AF65-F5344CB8AC3E}">
        <p14:creationId xmlns:p14="http://schemas.microsoft.com/office/powerpoint/2010/main" val="2011436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Horizontal grounding</a:t>
            </a:r>
            <a:endParaRPr lang="en-GB" sz="2800" dirty="0"/>
          </a:p>
        </p:txBody>
      </p:sp>
      <p:sp>
        <p:nvSpPr>
          <p:cNvPr id="10" name="Rectangle 9"/>
          <p:cNvSpPr/>
          <p:nvPr/>
        </p:nvSpPr>
        <p:spPr>
          <a:xfrm>
            <a:off x="2646614" y="1537277"/>
            <a:ext cx="1706218" cy="681539"/>
          </a:xfrm>
          <a:prstGeom prst="rect">
            <a:avLst/>
          </a:prstGeom>
          <a:solidFill>
            <a:srgbClr val="953735"/>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Somaesthetic</a:t>
            </a:r>
          </a:p>
          <a:p>
            <a:pPr algn="ctr" defTabSz="914400" fontAlgn="base">
              <a:spcBef>
                <a:spcPct val="0"/>
              </a:spcBef>
              <a:spcAft>
                <a:spcPct val="0"/>
              </a:spcAft>
            </a:pPr>
            <a:r>
              <a:rPr lang="en-GB" sz="2000" dirty="0" smtClean="0">
                <a:solidFill>
                  <a:prstClr val="white"/>
                </a:solidFill>
                <a:latin typeface="Calibri"/>
              </a:rPr>
              <a:t>Appreciation</a:t>
            </a:r>
            <a:endParaRPr lang="en-GB" sz="2000" dirty="0">
              <a:solidFill>
                <a:prstClr val="white"/>
              </a:solidFill>
              <a:latin typeface="Calibri"/>
            </a:endParaRPr>
          </a:p>
        </p:txBody>
      </p:sp>
      <p:sp>
        <p:nvSpPr>
          <p:cNvPr id="11" name="Rectangle 10"/>
          <p:cNvSpPr/>
          <p:nvPr/>
        </p:nvSpPr>
        <p:spPr>
          <a:xfrm>
            <a:off x="565092" y="1537277"/>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Affective </a:t>
            </a:r>
          </a:p>
          <a:p>
            <a:pPr algn="ctr" defTabSz="914400" fontAlgn="base">
              <a:spcBef>
                <a:spcPct val="0"/>
              </a:spcBef>
              <a:spcAft>
                <a:spcPct val="0"/>
              </a:spcAft>
            </a:pPr>
            <a:r>
              <a:rPr lang="en-GB" sz="2000" dirty="0" smtClean="0">
                <a:solidFill>
                  <a:prstClr val="white"/>
                </a:solidFill>
                <a:latin typeface="Calibri"/>
              </a:rPr>
              <a:t>Loops</a:t>
            </a:r>
            <a:endParaRPr lang="en-GB" sz="2000" dirty="0">
              <a:solidFill>
                <a:prstClr val="white"/>
              </a:solidFill>
              <a:latin typeface="Calibri"/>
            </a:endParaRPr>
          </a:p>
        </p:txBody>
      </p:sp>
      <p:sp>
        <p:nvSpPr>
          <p:cNvPr id="12" name="Rectangle 11"/>
          <p:cNvSpPr/>
          <p:nvPr/>
        </p:nvSpPr>
        <p:spPr>
          <a:xfrm>
            <a:off x="4784966" y="1537277"/>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Biofeedback</a:t>
            </a:r>
          </a:p>
          <a:p>
            <a:pPr algn="ctr" defTabSz="914400" fontAlgn="base">
              <a:spcBef>
                <a:spcPct val="0"/>
              </a:spcBef>
              <a:spcAft>
                <a:spcPct val="0"/>
              </a:spcAft>
            </a:pPr>
            <a:r>
              <a:rPr lang="en-GB" sz="2000" dirty="0" smtClean="0">
                <a:solidFill>
                  <a:prstClr val="white"/>
                </a:solidFill>
                <a:latin typeface="Calibri"/>
              </a:rPr>
              <a:t>loops</a:t>
            </a:r>
            <a:endParaRPr lang="en-GB" sz="2000" dirty="0">
              <a:solidFill>
                <a:prstClr val="white"/>
              </a:solidFill>
              <a:latin typeface="Calibri"/>
            </a:endParaRPr>
          </a:p>
        </p:txBody>
      </p:sp>
      <p:sp>
        <p:nvSpPr>
          <p:cNvPr id="13" name="Rectangle 12"/>
          <p:cNvSpPr/>
          <p:nvPr/>
        </p:nvSpPr>
        <p:spPr>
          <a:xfrm>
            <a:off x="6894903" y="1537277"/>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err="1" smtClean="0">
                <a:solidFill>
                  <a:prstClr val="white"/>
                </a:solidFill>
                <a:latin typeface="Calibri"/>
              </a:rPr>
              <a:t>Bareskin</a:t>
            </a:r>
            <a:endParaRPr lang="en-GB" sz="2000" dirty="0" smtClean="0">
              <a:solidFill>
                <a:prstClr val="white"/>
              </a:solidFill>
              <a:latin typeface="Calibri"/>
            </a:endParaRPr>
          </a:p>
          <a:p>
            <a:pPr algn="ctr" defTabSz="914400" fontAlgn="base">
              <a:spcBef>
                <a:spcPct val="0"/>
              </a:spcBef>
              <a:spcAft>
                <a:spcPct val="0"/>
              </a:spcAft>
            </a:pPr>
            <a:r>
              <a:rPr lang="en-GB" sz="2000" dirty="0" smtClean="0">
                <a:solidFill>
                  <a:prstClr val="white"/>
                </a:solidFill>
                <a:latin typeface="Calibri"/>
              </a:rPr>
              <a:t>connection</a:t>
            </a:r>
            <a:endParaRPr lang="en-GB" sz="2000" dirty="0">
              <a:solidFill>
                <a:prstClr val="white"/>
              </a:solidFill>
              <a:latin typeface="Calibri"/>
            </a:endParaRPr>
          </a:p>
        </p:txBody>
      </p:sp>
      <p:sp>
        <p:nvSpPr>
          <p:cNvPr id="14" name="Rectangle 13"/>
          <p:cNvSpPr/>
          <p:nvPr/>
        </p:nvSpPr>
        <p:spPr>
          <a:xfrm>
            <a:off x="565092"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Somaesthetic </a:t>
            </a:r>
          </a:p>
          <a:p>
            <a:pPr algn="ctr" defTabSz="914400" fontAlgn="base">
              <a:spcBef>
                <a:spcPct val="0"/>
              </a:spcBef>
              <a:spcAft>
                <a:spcPct val="0"/>
              </a:spcAft>
            </a:pPr>
            <a:r>
              <a:rPr lang="en-GB" sz="2000" dirty="0" smtClean="0">
                <a:solidFill>
                  <a:prstClr val="white"/>
                </a:solidFill>
                <a:latin typeface="Calibri"/>
              </a:rPr>
              <a:t>touch</a:t>
            </a:r>
            <a:endParaRPr lang="en-GB" sz="2000" dirty="0">
              <a:solidFill>
                <a:prstClr val="white"/>
              </a:solidFill>
              <a:latin typeface="Calibri"/>
            </a:endParaRPr>
          </a:p>
        </p:txBody>
      </p:sp>
      <p:sp>
        <p:nvSpPr>
          <p:cNvPr id="15" name="Rectangle 14"/>
          <p:cNvSpPr/>
          <p:nvPr/>
        </p:nvSpPr>
        <p:spPr>
          <a:xfrm>
            <a:off x="6894903"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a:t>
            </a:r>
            <a:endParaRPr lang="en-GB" sz="2000" dirty="0">
              <a:solidFill>
                <a:prstClr val="white"/>
              </a:solidFill>
              <a:latin typeface="Calibri"/>
            </a:endParaRPr>
          </a:p>
        </p:txBody>
      </p:sp>
      <p:sp>
        <p:nvSpPr>
          <p:cNvPr id="16" name="Rectangle 15"/>
          <p:cNvSpPr/>
          <p:nvPr/>
        </p:nvSpPr>
        <p:spPr>
          <a:xfrm>
            <a:off x="4784966"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Machine</a:t>
            </a:r>
          </a:p>
          <a:p>
            <a:pPr algn="ctr" defTabSz="914400" fontAlgn="base">
              <a:spcBef>
                <a:spcPct val="0"/>
              </a:spcBef>
              <a:spcAft>
                <a:spcPct val="0"/>
              </a:spcAft>
            </a:pPr>
            <a:r>
              <a:rPr lang="en-GB" sz="2000" dirty="0" smtClean="0">
                <a:solidFill>
                  <a:prstClr val="white"/>
                </a:solidFill>
                <a:latin typeface="Calibri"/>
              </a:rPr>
              <a:t>Aesthetics</a:t>
            </a:r>
            <a:endParaRPr lang="en-GB" sz="2000" dirty="0">
              <a:solidFill>
                <a:prstClr val="white"/>
              </a:solidFill>
              <a:latin typeface="Calibri"/>
            </a:endParaRPr>
          </a:p>
        </p:txBody>
      </p:sp>
      <p:sp>
        <p:nvSpPr>
          <p:cNvPr id="17" name="Rectangle 16"/>
          <p:cNvSpPr/>
          <p:nvPr/>
        </p:nvSpPr>
        <p:spPr>
          <a:xfrm>
            <a:off x="2646614"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Extended Lived Body</a:t>
            </a:r>
            <a:endParaRPr lang="en-GB" sz="2000" dirty="0">
              <a:solidFill>
                <a:prstClr val="white"/>
              </a:solidFill>
              <a:latin typeface="Calibri"/>
            </a:endParaRPr>
          </a:p>
        </p:txBody>
      </p:sp>
      <p:sp>
        <p:nvSpPr>
          <p:cNvPr id="19" name="Rectangle 18"/>
          <p:cNvSpPr/>
          <p:nvPr/>
        </p:nvSpPr>
        <p:spPr>
          <a:xfrm>
            <a:off x="161059" y="154892"/>
            <a:ext cx="241597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Pragmatics</a:t>
            </a:r>
            <a:endParaRPr lang="en-GB" sz="2800" dirty="0">
              <a:solidFill>
                <a:prstClr val="white"/>
              </a:solidFill>
              <a:latin typeface="Calibri"/>
            </a:endParaRPr>
          </a:p>
        </p:txBody>
      </p:sp>
      <p:sp>
        <p:nvSpPr>
          <p:cNvPr id="20" name="Rectangle 19"/>
          <p:cNvSpPr/>
          <p:nvPr/>
        </p:nvSpPr>
        <p:spPr>
          <a:xfrm>
            <a:off x="6449150" y="154892"/>
            <a:ext cx="256238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Phenomenology</a:t>
            </a:r>
            <a:endParaRPr lang="en-GB" sz="2800" dirty="0">
              <a:solidFill>
                <a:prstClr val="white"/>
              </a:solidFill>
              <a:latin typeface="Calibri"/>
            </a:endParaRPr>
          </a:p>
        </p:txBody>
      </p:sp>
      <p:sp>
        <p:nvSpPr>
          <p:cNvPr id="21" name="Rectangle 20"/>
          <p:cNvSpPr/>
          <p:nvPr/>
        </p:nvSpPr>
        <p:spPr>
          <a:xfrm>
            <a:off x="2917779" y="154892"/>
            <a:ext cx="3190622"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Somaesthetics</a:t>
            </a:r>
            <a:endParaRPr lang="en-GB" sz="2800" dirty="0">
              <a:solidFill>
                <a:prstClr val="white"/>
              </a:solidFill>
              <a:latin typeface="Calibri"/>
            </a:endParaRPr>
          </a:p>
        </p:txBody>
      </p:sp>
    </p:spTree>
    <p:extLst>
      <p:ext uri="{BB962C8B-B14F-4D97-AF65-F5344CB8AC3E}">
        <p14:creationId xmlns:p14="http://schemas.microsoft.com/office/powerpoint/2010/main" val="481145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Horizontal grounding</a:t>
            </a:r>
            <a:endParaRPr lang="en-GB" sz="2800" dirty="0"/>
          </a:p>
        </p:txBody>
      </p:sp>
      <p:sp>
        <p:nvSpPr>
          <p:cNvPr id="10" name="Rectangle 9"/>
          <p:cNvSpPr/>
          <p:nvPr/>
        </p:nvSpPr>
        <p:spPr>
          <a:xfrm>
            <a:off x="2646614" y="1537277"/>
            <a:ext cx="1706218" cy="681539"/>
          </a:xfrm>
          <a:prstGeom prst="rect">
            <a:avLst/>
          </a:prstGeom>
          <a:solidFill>
            <a:schemeClr val="bg1">
              <a:lumMod val="85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Somaesthetic</a:t>
            </a:r>
          </a:p>
          <a:p>
            <a:pPr algn="ctr" defTabSz="914400" fontAlgn="base">
              <a:spcBef>
                <a:spcPct val="0"/>
              </a:spcBef>
              <a:spcAft>
                <a:spcPct val="0"/>
              </a:spcAft>
            </a:pPr>
            <a:r>
              <a:rPr lang="en-GB" sz="2000" dirty="0" smtClean="0">
                <a:solidFill>
                  <a:prstClr val="white"/>
                </a:solidFill>
                <a:latin typeface="Calibri"/>
              </a:rPr>
              <a:t>Appreciation</a:t>
            </a:r>
            <a:endParaRPr lang="en-GB" sz="2000" dirty="0">
              <a:solidFill>
                <a:prstClr val="white"/>
              </a:solidFill>
              <a:latin typeface="Calibri"/>
            </a:endParaRPr>
          </a:p>
        </p:txBody>
      </p:sp>
      <p:sp>
        <p:nvSpPr>
          <p:cNvPr id="11" name="Rectangle 10"/>
          <p:cNvSpPr/>
          <p:nvPr/>
        </p:nvSpPr>
        <p:spPr>
          <a:xfrm>
            <a:off x="565092" y="1537277"/>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Affective </a:t>
            </a:r>
          </a:p>
          <a:p>
            <a:pPr algn="ctr" defTabSz="914400" fontAlgn="base">
              <a:spcBef>
                <a:spcPct val="0"/>
              </a:spcBef>
              <a:spcAft>
                <a:spcPct val="0"/>
              </a:spcAft>
            </a:pPr>
            <a:r>
              <a:rPr lang="en-GB" sz="2000" dirty="0" smtClean="0">
                <a:solidFill>
                  <a:prstClr val="white"/>
                </a:solidFill>
                <a:latin typeface="Calibri"/>
              </a:rPr>
              <a:t>Loops</a:t>
            </a:r>
            <a:endParaRPr lang="en-GB" sz="2000" dirty="0">
              <a:solidFill>
                <a:prstClr val="white"/>
              </a:solidFill>
              <a:latin typeface="Calibri"/>
            </a:endParaRPr>
          </a:p>
        </p:txBody>
      </p:sp>
      <p:sp>
        <p:nvSpPr>
          <p:cNvPr id="12" name="Rectangle 11"/>
          <p:cNvSpPr/>
          <p:nvPr/>
        </p:nvSpPr>
        <p:spPr>
          <a:xfrm>
            <a:off x="4784966" y="1537277"/>
            <a:ext cx="1706218" cy="681539"/>
          </a:xfrm>
          <a:prstGeom prst="rect">
            <a:avLst/>
          </a:prstGeom>
          <a:solidFill>
            <a:schemeClr val="accent2">
              <a:lumMod val="7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Biofeedback</a:t>
            </a:r>
          </a:p>
          <a:p>
            <a:pPr algn="ctr" defTabSz="914400" fontAlgn="base">
              <a:spcBef>
                <a:spcPct val="0"/>
              </a:spcBef>
              <a:spcAft>
                <a:spcPct val="0"/>
              </a:spcAft>
            </a:pPr>
            <a:r>
              <a:rPr lang="en-GB" sz="2000" dirty="0" smtClean="0">
                <a:solidFill>
                  <a:prstClr val="white"/>
                </a:solidFill>
                <a:latin typeface="Calibri"/>
              </a:rPr>
              <a:t>loops</a:t>
            </a:r>
            <a:endParaRPr lang="en-GB" sz="2000" dirty="0">
              <a:solidFill>
                <a:prstClr val="white"/>
              </a:solidFill>
              <a:latin typeface="Calibri"/>
            </a:endParaRPr>
          </a:p>
        </p:txBody>
      </p:sp>
      <p:sp>
        <p:nvSpPr>
          <p:cNvPr id="13" name="Rectangle 12"/>
          <p:cNvSpPr/>
          <p:nvPr/>
        </p:nvSpPr>
        <p:spPr>
          <a:xfrm>
            <a:off x="6894903" y="1537277"/>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err="1" smtClean="0">
                <a:solidFill>
                  <a:prstClr val="white"/>
                </a:solidFill>
                <a:latin typeface="Calibri"/>
              </a:rPr>
              <a:t>Bareskin</a:t>
            </a:r>
            <a:endParaRPr lang="en-GB" sz="2000" dirty="0" smtClean="0">
              <a:solidFill>
                <a:prstClr val="white"/>
              </a:solidFill>
              <a:latin typeface="Calibri"/>
            </a:endParaRPr>
          </a:p>
          <a:p>
            <a:pPr algn="ctr" defTabSz="914400" fontAlgn="base">
              <a:spcBef>
                <a:spcPct val="0"/>
              </a:spcBef>
              <a:spcAft>
                <a:spcPct val="0"/>
              </a:spcAft>
            </a:pPr>
            <a:r>
              <a:rPr lang="en-GB" sz="2000" dirty="0" smtClean="0">
                <a:solidFill>
                  <a:prstClr val="white"/>
                </a:solidFill>
                <a:latin typeface="Calibri"/>
              </a:rPr>
              <a:t>connection</a:t>
            </a:r>
            <a:endParaRPr lang="en-GB" sz="2000" dirty="0">
              <a:solidFill>
                <a:prstClr val="white"/>
              </a:solidFill>
              <a:latin typeface="Calibri"/>
            </a:endParaRPr>
          </a:p>
        </p:txBody>
      </p:sp>
      <p:sp>
        <p:nvSpPr>
          <p:cNvPr id="14" name="Rectangle 13"/>
          <p:cNvSpPr/>
          <p:nvPr/>
        </p:nvSpPr>
        <p:spPr>
          <a:xfrm>
            <a:off x="565092"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Somaesthetic </a:t>
            </a:r>
          </a:p>
          <a:p>
            <a:pPr algn="ctr" defTabSz="914400" fontAlgn="base">
              <a:spcBef>
                <a:spcPct val="0"/>
              </a:spcBef>
              <a:spcAft>
                <a:spcPct val="0"/>
              </a:spcAft>
            </a:pPr>
            <a:r>
              <a:rPr lang="en-GB" sz="2000" dirty="0" smtClean="0">
                <a:solidFill>
                  <a:prstClr val="white"/>
                </a:solidFill>
                <a:latin typeface="Calibri"/>
              </a:rPr>
              <a:t>touch</a:t>
            </a:r>
            <a:endParaRPr lang="en-GB" sz="2000" dirty="0">
              <a:solidFill>
                <a:prstClr val="white"/>
              </a:solidFill>
              <a:latin typeface="Calibri"/>
            </a:endParaRPr>
          </a:p>
        </p:txBody>
      </p:sp>
      <p:sp>
        <p:nvSpPr>
          <p:cNvPr id="15" name="Rectangle 14"/>
          <p:cNvSpPr/>
          <p:nvPr/>
        </p:nvSpPr>
        <p:spPr>
          <a:xfrm>
            <a:off x="6894903"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a:t>
            </a:r>
            <a:endParaRPr lang="en-GB" sz="2000" dirty="0">
              <a:solidFill>
                <a:prstClr val="white"/>
              </a:solidFill>
              <a:latin typeface="Calibri"/>
            </a:endParaRPr>
          </a:p>
        </p:txBody>
      </p:sp>
      <p:sp>
        <p:nvSpPr>
          <p:cNvPr id="16" name="Rectangle 15"/>
          <p:cNvSpPr/>
          <p:nvPr/>
        </p:nvSpPr>
        <p:spPr>
          <a:xfrm>
            <a:off x="4784966"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Machine</a:t>
            </a:r>
          </a:p>
          <a:p>
            <a:pPr algn="ctr" defTabSz="914400" fontAlgn="base">
              <a:spcBef>
                <a:spcPct val="0"/>
              </a:spcBef>
              <a:spcAft>
                <a:spcPct val="0"/>
              </a:spcAft>
            </a:pPr>
            <a:r>
              <a:rPr lang="en-GB" sz="2000" dirty="0" smtClean="0">
                <a:solidFill>
                  <a:prstClr val="white"/>
                </a:solidFill>
                <a:latin typeface="Calibri"/>
              </a:rPr>
              <a:t>Aesthetics</a:t>
            </a:r>
            <a:endParaRPr lang="en-GB" sz="2000" dirty="0">
              <a:solidFill>
                <a:prstClr val="white"/>
              </a:solidFill>
              <a:latin typeface="Calibri"/>
            </a:endParaRPr>
          </a:p>
        </p:txBody>
      </p:sp>
      <p:sp>
        <p:nvSpPr>
          <p:cNvPr id="17" name="Rectangle 16"/>
          <p:cNvSpPr/>
          <p:nvPr/>
        </p:nvSpPr>
        <p:spPr>
          <a:xfrm>
            <a:off x="2646614"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Extended Lived Body</a:t>
            </a:r>
            <a:endParaRPr lang="en-GB" sz="2000" dirty="0">
              <a:solidFill>
                <a:prstClr val="white"/>
              </a:solidFill>
              <a:latin typeface="Calibri"/>
            </a:endParaRPr>
          </a:p>
        </p:txBody>
      </p:sp>
      <p:sp>
        <p:nvSpPr>
          <p:cNvPr id="19" name="Rectangle 18"/>
          <p:cNvSpPr/>
          <p:nvPr/>
        </p:nvSpPr>
        <p:spPr>
          <a:xfrm>
            <a:off x="161059" y="154892"/>
            <a:ext cx="241597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Pragmatics</a:t>
            </a:r>
            <a:endParaRPr lang="en-GB" sz="2800" dirty="0">
              <a:solidFill>
                <a:prstClr val="white"/>
              </a:solidFill>
              <a:latin typeface="Calibri"/>
            </a:endParaRPr>
          </a:p>
        </p:txBody>
      </p:sp>
      <p:sp>
        <p:nvSpPr>
          <p:cNvPr id="20" name="Rectangle 19"/>
          <p:cNvSpPr/>
          <p:nvPr/>
        </p:nvSpPr>
        <p:spPr>
          <a:xfrm>
            <a:off x="6449150" y="154892"/>
            <a:ext cx="256238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Phenomenology</a:t>
            </a:r>
            <a:endParaRPr lang="en-GB" sz="2800" dirty="0">
              <a:solidFill>
                <a:prstClr val="white"/>
              </a:solidFill>
              <a:latin typeface="Calibri"/>
            </a:endParaRPr>
          </a:p>
        </p:txBody>
      </p:sp>
      <p:sp>
        <p:nvSpPr>
          <p:cNvPr id="21" name="Rectangle 20"/>
          <p:cNvSpPr/>
          <p:nvPr/>
        </p:nvSpPr>
        <p:spPr>
          <a:xfrm>
            <a:off x="2917779" y="154892"/>
            <a:ext cx="3190622"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Somaesthetics</a:t>
            </a:r>
            <a:endParaRPr lang="en-GB" sz="2800" dirty="0">
              <a:solidFill>
                <a:prstClr val="white"/>
              </a:solidFill>
              <a:latin typeface="Calibri"/>
            </a:endParaRPr>
          </a:p>
        </p:txBody>
      </p:sp>
    </p:spTree>
    <p:extLst>
      <p:ext uri="{BB962C8B-B14F-4D97-AF65-F5344CB8AC3E}">
        <p14:creationId xmlns:p14="http://schemas.microsoft.com/office/powerpoint/2010/main" val="2925344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21" y="244653"/>
            <a:ext cx="4412960" cy="2944458"/>
          </a:xfrm>
          <a:prstGeom prst="rect">
            <a:avLst/>
          </a:prstGeom>
          <a:solidFill>
            <a:srgbClr val="FFFFFF"/>
          </a:solidFill>
          <a:ln>
            <a:noFill/>
          </a:ln>
          <a:effectLst>
            <a:outerShdw blurRad="50800" dist="38100" dir="2700000" algn="tl" rotWithShape="0">
              <a:srgbClr val="000000">
                <a:alpha val="43000"/>
              </a:srgbClr>
            </a:outerShdw>
          </a:effectLst>
        </p:spPr>
      </p:pic>
      <p:pic>
        <p:nvPicPr>
          <p:cNvPr id="45058" name="Picture 11" descr="device-2012-10-04-143837.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29824" y="244653"/>
            <a:ext cx="1758949" cy="292972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pic>
        <p:nvPicPr>
          <p:cNvPr id="13" name="Picture 12" descr="int2.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08744" y="244653"/>
            <a:ext cx="2292618" cy="2944458"/>
          </a:xfrm>
          <a:prstGeom prst="rect">
            <a:avLst/>
          </a:prstGeom>
          <a:ln>
            <a:noFill/>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4884398"/>
            <a:ext cx="3624529" cy="780559"/>
          </a:xfrm>
        </p:spPr>
        <p:txBody>
          <a:bodyPr/>
          <a:lstStyle/>
          <a:p>
            <a:r>
              <a:rPr lang="en-US" dirty="0" smtClean="0"/>
              <a:t>Affective Health</a:t>
            </a:r>
            <a:endParaRPr lang="en-US" sz="2000" dirty="0"/>
          </a:p>
        </p:txBody>
      </p:sp>
      <p:sp>
        <p:nvSpPr>
          <p:cNvPr id="3" name="Content Placeholder 2"/>
          <p:cNvSpPr>
            <a:spLocks noGrp="1"/>
          </p:cNvSpPr>
          <p:nvPr>
            <p:ph idx="1"/>
          </p:nvPr>
        </p:nvSpPr>
        <p:spPr>
          <a:xfrm>
            <a:off x="3889094" y="3576270"/>
            <a:ext cx="5254905" cy="3281730"/>
          </a:xfrm>
        </p:spPr>
        <p:txBody>
          <a:bodyPr>
            <a:normAutofit/>
          </a:bodyPr>
          <a:lstStyle/>
          <a:p>
            <a:r>
              <a:rPr lang="en-GB" b="0" dirty="0" smtClean="0">
                <a:latin typeface="Calibri" charset="0"/>
              </a:rPr>
              <a:t>Bio</a:t>
            </a:r>
            <a:r>
              <a:rPr lang="en-GB" b="0" dirty="0">
                <a:latin typeface="Calibri" charset="0"/>
              </a:rPr>
              <a:t>-feedback loop through mirroring </a:t>
            </a:r>
            <a:r>
              <a:rPr lang="en-GB" b="0" dirty="0" smtClean="0">
                <a:latin typeface="Calibri" charset="0"/>
              </a:rPr>
              <a:t>sensor data </a:t>
            </a:r>
            <a:r>
              <a:rPr lang="en-GB" b="0" dirty="0">
                <a:latin typeface="Calibri" charset="0"/>
              </a:rPr>
              <a:t>on their mobile </a:t>
            </a:r>
            <a:r>
              <a:rPr lang="en-GB" b="0" dirty="0" smtClean="0">
                <a:latin typeface="Calibri" charset="0"/>
              </a:rPr>
              <a:t>phones</a:t>
            </a:r>
          </a:p>
          <a:p>
            <a:r>
              <a:rPr lang="en-GB" b="0" dirty="0">
                <a:latin typeface="Calibri" charset="0"/>
              </a:rPr>
              <a:t>S</a:t>
            </a:r>
            <a:r>
              <a:rPr lang="en-GB" b="0" dirty="0" smtClean="0">
                <a:latin typeface="Calibri" charset="0"/>
              </a:rPr>
              <a:t>croll </a:t>
            </a:r>
            <a:r>
              <a:rPr lang="en-GB" b="0" dirty="0">
                <a:latin typeface="Calibri" charset="0"/>
              </a:rPr>
              <a:t>back </a:t>
            </a:r>
            <a:r>
              <a:rPr lang="en-GB" b="0" dirty="0" smtClean="0">
                <a:latin typeface="Calibri" charset="0"/>
              </a:rPr>
              <a:t>to discover patterns </a:t>
            </a:r>
            <a:r>
              <a:rPr lang="en-GB" b="0" dirty="0">
                <a:latin typeface="Calibri" charset="0"/>
              </a:rPr>
              <a:t>in their behaviours and </a:t>
            </a:r>
            <a:r>
              <a:rPr lang="en-GB" b="0" dirty="0" smtClean="0">
                <a:latin typeface="Calibri" charset="0"/>
              </a:rPr>
              <a:t>reactions</a:t>
            </a:r>
          </a:p>
          <a:p>
            <a:r>
              <a:rPr lang="en-GB" b="0" dirty="0">
                <a:latin typeface="Calibri" charset="0"/>
              </a:rPr>
              <a:t>S</a:t>
            </a:r>
            <a:r>
              <a:rPr lang="en-GB" b="0" dirty="0" smtClean="0">
                <a:latin typeface="Calibri" charset="0"/>
              </a:rPr>
              <a:t>ensors </a:t>
            </a:r>
            <a:r>
              <a:rPr lang="en-GB" b="0" dirty="0">
                <a:latin typeface="Calibri" charset="0"/>
              </a:rPr>
              <a:t>pick up on </a:t>
            </a:r>
            <a:r>
              <a:rPr lang="en-GB" b="0" dirty="0" smtClean="0">
                <a:latin typeface="Calibri" charset="0"/>
              </a:rPr>
              <a:t>movement</a:t>
            </a:r>
            <a:r>
              <a:rPr lang="en-GB" b="0" dirty="0">
                <a:latin typeface="Calibri" charset="0"/>
              </a:rPr>
              <a:t> </a:t>
            </a:r>
            <a:r>
              <a:rPr lang="en-GB" b="0" dirty="0" smtClean="0">
                <a:latin typeface="Calibri" charset="0"/>
              </a:rPr>
              <a:t>and </a:t>
            </a:r>
            <a:r>
              <a:rPr lang="en-GB" b="0" dirty="0">
                <a:latin typeface="Calibri" charset="0"/>
              </a:rPr>
              <a:t>skin </a:t>
            </a:r>
            <a:r>
              <a:rPr lang="en-GB" b="0" dirty="0" smtClean="0">
                <a:latin typeface="Calibri" charset="0"/>
              </a:rPr>
              <a:t>conductivity</a:t>
            </a:r>
            <a:endParaRPr lang="en-GB" b="0" dirty="0">
              <a:latin typeface="Calibri" charset="0"/>
            </a:endParaRPr>
          </a:p>
        </p:txBody>
      </p:sp>
    </p:spTree>
    <p:extLst>
      <p:ext uri="{BB962C8B-B14F-4D97-AF65-F5344CB8AC3E}">
        <p14:creationId xmlns:p14="http://schemas.microsoft.com/office/powerpoint/2010/main" val="3173914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How do you feel?</a:t>
            </a:r>
            <a:endParaRPr lang="en-GB" dirty="0"/>
          </a:p>
        </p:txBody>
      </p:sp>
    </p:spTree>
    <p:extLst>
      <p:ext uri="{BB962C8B-B14F-4D97-AF65-F5344CB8AC3E}">
        <p14:creationId xmlns:p14="http://schemas.microsoft.com/office/powerpoint/2010/main" val="1998261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newee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6888" y="194913"/>
            <a:ext cx="3429000" cy="6096000"/>
          </a:xfrm>
          <a:prstGeom prst="rect">
            <a:avLst/>
          </a:prstGeom>
          <a:ln>
            <a:solidFill>
              <a:schemeClr val="bg1"/>
            </a:solidFill>
          </a:ln>
          <a:effectLst>
            <a:outerShdw blurRad="50800" dist="38100" dir="2700000" algn="tl" rotWithShape="0">
              <a:prstClr val="black">
                <a:alpha val="40000"/>
              </a:prstClr>
            </a:outerShdw>
          </a:effectLst>
        </p:spPr>
      </p:pic>
      <p:sp>
        <p:nvSpPr>
          <p:cNvPr id="11" name="Rectangle 10"/>
          <p:cNvSpPr/>
          <p:nvPr/>
        </p:nvSpPr>
        <p:spPr>
          <a:xfrm>
            <a:off x="3036888" y="194913"/>
            <a:ext cx="3429000" cy="6096000"/>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solidFill>
                <a:schemeClr val="tx1"/>
              </a:solidFill>
            </a:endParaRPr>
          </a:p>
        </p:txBody>
      </p:sp>
      <p:cxnSp>
        <p:nvCxnSpPr>
          <p:cNvPr id="12" name="Straight Arrow Connector 11"/>
          <p:cNvCxnSpPr/>
          <p:nvPr/>
        </p:nvCxnSpPr>
        <p:spPr>
          <a:xfrm flipV="1">
            <a:off x="5322888" y="1730025"/>
            <a:ext cx="1371600" cy="381000"/>
          </a:xfrm>
          <a:prstGeom prst="straightConnector1">
            <a:avLst/>
          </a:prstGeom>
          <a:ln w="381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876256" y="1425225"/>
            <a:ext cx="2209800" cy="707886"/>
          </a:xfrm>
          <a:prstGeom prst="rect">
            <a:avLst/>
          </a:prstGeom>
          <a:noFill/>
        </p:spPr>
        <p:txBody>
          <a:bodyPr>
            <a:spAutoFit/>
          </a:bodyPr>
          <a:lstStyle/>
          <a:p>
            <a:pPr>
              <a:defRPr/>
            </a:pPr>
            <a:r>
              <a:rPr lang="en-US" sz="2000" dirty="0">
                <a:solidFill>
                  <a:schemeClr val="bg1"/>
                </a:solidFill>
                <a:latin typeface="+mn-lt"/>
              </a:rPr>
              <a:t>Relaxing evening </a:t>
            </a:r>
            <a:r>
              <a:rPr lang="en-US" sz="2000" dirty="0" smtClean="0">
                <a:solidFill>
                  <a:schemeClr val="bg1"/>
                </a:solidFill>
                <a:latin typeface="+mn-lt"/>
              </a:rPr>
              <a:t>with my </a:t>
            </a:r>
            <a:r>
              <a:rPr lang="en-US" sz="2000" dirty="0">
                <a:solidFill>
                  <a:schemeClr val="bg1"/>
                </a:solidFill>
                <a:latin typeface="+mn-lt"/>
              </a:rPr>
              <a:t>family</a:t>
            </a:r>
          </a:p>
        </p:txBody>
      </p:sp>
      <p:sp>
        <p:nvSpPr>
          <p:cNvPr id="15" name="TextBox 14"/>
          <p:cNvSpPr txBox="1"/>
          <p:nvPr/>
        </p:nvSpPr>
        <p:spPr>
          <a:xfrm>
            <a:off x="6876256" y="2420888"/>
            <a:ext cx="2209800" cy="1015663"/>
          </a:xfrm>
          <a:prstGeom prst="rect">
            <a:avLst/>
          </a:prstGeom>
          <a:noFill/>
        </p:spPr>
        <p:txBody>
          <a:bodyPr>
            <a:spAutoFit/>
          </a:bodyPr>
          <a:lstStyle/>
          <a:p>
            <a:pPr>
              <a:defRPr/>
            </a:pPr>
            <a:r>
              <a:rPr lang="en-US" sz="2000" dirty="0">
                <a:solidFill>
                  <a:schemeClr val="bg1"/>
                </a:solidFill>
                <a:latin typeface="+mn-lt"/>
              </a:rPr>
              <a:t>Recovery after work out, always relaxed</a:t>
            </a:r>
          </a:p>
        </p:txBody>
      </p:sp>
      <p:cxnSp>
        <p:nvCxnSpPr>
          <p:cNvPr id="16" name="Straight Arrow Connector 15"/>
          <p:cNvCxnSpPr/>
          <p:nvPr/>
        </p:nvCxnSpPr>
        <p:spPr>
          <a:xfrm flipV="1">
            <a:off x="6008688" y="2949225"/>
            <a:ext cx="685800" cy="152400"/>
          </a:xfrm>
          <a:prstGeom prst="straightConnector1">
            <a:avLst/>
          </a:prstGeom>
          <a:ln w="381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161088" y="3425475"/>
            <a:ext cx="685800" cy="285750"/>
          </a:xfrm>
          <a:prstGeom prst="straightConnector1">
            <a:avLst/>
          </a:prstGeom>
          <a:ln w="381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876256" y="3493457"/>
            <a:ext cx="2209800" cy="1015663"/>
          </a:xfrm>
          <a:prstGeom prst="rect">
            <a:avLst/>
          </a:prstGeom>
          <a:noFill/>
        </p:spPr>
        <p:txBody>
          <a:bodyPr>
            <a:spAutoFit/>
          </a:bodyPr>
          <a:lstStyle/>
          <a:p>
            <a:pPr>
              <a:defRPr/>
            </a:pPr>
            <a:r>
              <a:rPr lang="en-US" sz="2000" dirty="0">
                <a:solidFill>
                  <a:schemeClr val="bg1"/>
                </a:solidFill>
                <a:latin typeface="+mn-lt"/>
              </a:rPr>
              <a:t>Work out at the </a:t>
            </a:r>
            <a:r>
              <a:rPr lang="en-US" sz="2000" dirty="0" smtClean="0">
                <a:solidFill>
                  <a:schemeClr val="bg1"/>
                </a:solidFill>
                <a:latin typeface="+mn-lt"/>
              </a:rPr>
              <a:t>gym. Aerobics</a:t>
            </a:r>
            <a:r>
              <a:rPr lang="en-US" sz="2000" dirty="0">
                <a:solidFill>
                  <a:schemeClr val="bg1"/>
                </a:solidFill>
                <a:latin typeface="+mn-lt"/>
              </a:rPr>
              <a:t>, nice!</a:t>
            </a:r>
          </a:p>
        </p:txBody>
      </p:sp>
      <p:cxnSp>
        <p:nvCxnSpPr>
          <p:cNvPr id="19" name="Straight Arrow Connector 18"/>
          <p:cNvCxnSpPr/>
          <p:nvPr/>
        </p:nvCxnSpPr>
        <p:spPr>
          <a:xfrm>
            <a:off x="6161088" y="4549425"/>
            <a:ext cx="685800" cy="285750"/>
          </a:xfrm>
          <a:prstGeom prst="straightConnector1">
            <a:avLst/>
          </a:prstGeom>
          <a:ln w="381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876256" y="4549425"/>
            <a:ext cx="2209800" cy="1323439"/>
          </a:xfrm>
          <a:prstGeom prst="rect">
            <a:avLst/>
          </a:prstGeom>
          <a:noFill/>
        </p:spPr>
        <p:txBody>
          <a:bodyPr>
            <a:spAutoFit/>
          </a:bodyPr>
          <a:lstStyle/>
          <a:p>
            <a:pPr>
              <a:defRPr/>
            </a:pPr>
            <a:r>
              <a:rPr lang="en-US" sz="2000" dirty="0">
                <a:solidFill>
                  <a:schemeClr val="bg1"/>
                </a:solidFill>
                <a:latin typeface="+mn-lt"/>
              </a:rPr>
              <a:t>Putting my daughter to bed, reading </a:t>
            </a:r>
            <a:r>
              <a:rPr lang="en-US" sz="2000" dirty="0" smtClean="0">
                <a:solidFill>
                  <a:schemeClr val="bg1"/>
                </a:solidFill>
                <a:latin typeface="+mn-lt"/>
              </a:rPr>
              <a:t>to her</a:t>
            </a:r>
            <a:r>
              <a:rPr lang="en-US" sz="2000" dirty="0">
                <a:solidFill>
                  <a:schemeClr val="bg1"/>
                </a:solidFill>
                <a:latin typeface="+mn-lt"/>
              </a:rPr>
              <a:t>, </a:t>
            </a:r>
            <a:r>
              <a:rPr lang="en-US" sz="2000" dirty="0" err="1">
                <a:solidFill>
                  <a:schemeClr val="bg1"/>
                </a:solidFill>
                <a:latin typeface="+mn-lt"/>
              </a:rPr>
              <a:t>cosy</a:t>
            </a:r>
            <a:r>
              <a:rPr lang="en-US" sz="2000" dirty="0">
                <a:solidFill>
                  <a:schemeClr val="bg1"/>
                </a:solidFill>
                <a:latin typeface="+mn-lt"/>
              </a:rPr>
              <a:t>!</a:t>
            </a:r>
          </a:p>
        </p:txBody>
      </p:sp>
      <p:cxnSp>
        <p:nvCxnSpPr>
          <p:cNvPr id="21" name="Straight Arrow Connector 20"/>
          <p:cNvCxnSpPr/>
          <p:nvPr/>
        </p:nvCxnSpPr>
        <p:spPr>
          <a:xfrm flipH="1">
            <a:off x="2655888" y="5617813"/>
            <a:ext cx="2286000" cy="1"/>
          </a:xfrm>
          <a:prstGeom prst="straightConnector1">
            <a:avLst/>
          </a:prstGeom>
          <a:ln w="381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95536" y="4706588"/>
            <a:ext cx="2425824" cy="1938992"/>
          </a:xfrm>
          <a:prstGeom prst="rect">
            <a:avLst/>
          </a:prstGeom>
          <a:noFill/>
        </p:spPr>
        <p:txBody>
          <a:bodyPr wrap="square">
            <a:spAutoFit/>
          </a:bodyPr>
          <a:lstStyle/>
          <a:p>
            <a:pPr>
              <a:defRPr/>
            </a:pPr>
            <a:r>
              <a:rPr lang="en-US" sz="2000" dirty="0">
                <a:solidFill>
                  <a:schemeClr val="bg1"/>
                </a:solidFill>
                <a:latin typeface="+mn-lt"/>
              </a:rPr>
              <a:t>Running around like crazy at home, packing bags, </a:t>
            </a:r>
            <a:r>
              <a:rPr lang="en-US" sz="2000" dirty="0" smtClean="0">
                <a:solidFill>
                  <a:schemeClr val="bg1"/>
                </a:solidFill>
                <a:latin typeface="+mn-lt"/>
              </a:rPr>
              <a:t>checking homework</a:t>
            </a:r>
            <a:r>
              <a:rPr lang="en-US" sz="2000" dirty="0">
                <a:solidFill>
                  <a:schemeClr val="bg1"/>
                </a:solidFill>
                <a:latin typeface="+mn-lt"/>
              </a:rPr>
              <a:t>,</a:t>
            </a:r>
          </a:p>
          <a:p>
            <a:pPr>
              <a:defRPr/>
            </a:pPr>
            <a:r>
              <a:rPr lang="en-US" sz="2000" dirty="0">
                <a:solidFill>
                  <a:schemeClr val="bg1"/>
                </a:solidFill>
                <a:latin typeface="+mn-lt"/>
              </a:rPr>
              <a:t>laundry, dishes, stressful.</a:t>
            </a:r>
          </a:p>
        </p:txBody>
      </p:sp>
      <p:cxnSp>
        <p:nvCxnSpPr>
          <p:cNvPr id="24" name="Straight Arrow Connector 23"/>
          <p:cNvCxnSpPr/>
          <p:nvPr/>
        </p:nvCxnSpPr>
        <p:spPr>
          <a:xfrm flipH="1" flipV="1">
            <a:off x="2655888" y="4320825"/>
            <a:ext cx="476250" cy="228600"/>
          </a:xfrm>
          <a:prstGeom prst="straightConnector1">
            <a:avLst/>
          </a:prstGeom>
          <a:ln w="381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95536" y="2924944"/>
            <a:ext cx="2353816" cy="1631216"/>
          </a:xfrm>
          <a:prstGeom prst="rect">
            <a:avLst/>
          </a:prstGeom>
          <a:noFill/>
        </p:spPr>
        <p:txBody>
          <a:bodyPr wrap="square">
            <a:spAutoFit/>
          </a:bodyPr>
          <a:lstStyle/>
          <a:p>
            <a:pPr>
              <a:defRPr/>
            </a:pPr>
            <a:r>
              <a:rPr lang="en-US" sz="2000" dirty="0">
                <a:solidFill>
                  <a:schemeClr val="bg1"/>
                </a:solidFill>
                <a:latin typeface="+mn-lt"/>
              </a:rPr>
              <a:t>Throwing garbage away, renting a trailer, driving to the tip, a lot happening at once.</a:t>
            </a:r>
          </a:p>
        </p:txBody>
      </p:sp>
    </p:spTree>
    <p:extLst>
      <p:ext uri="{BB962C8B-B14F-4D97-AF65-F5344CB8AC3E}">
        <p14:creationId xmlns:p14="http://schemas.microsoft.com/office/powerpoint/2010/main" val="3112946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Horizontal grounding</a:t>
            </a:r>
            <a:endParaRPr lang="en-GB" sz="2800" dirty="0"/>
          </a:p>
        </p:txBody>
      </p:sp>
      <p:sp>
        <p:nvSpPr>
          <p:cNvPr id="10" name="Rectangle 9"/>
          <p:cNvSpPr/>
          <p:nvPr/>
        </p:nvSpPr>
        <p:spPr>
          <a:xfrm>
            <a:off x="2646614" y="1537277"/>
            <a:ext cx="1706218" cy="681539"/>
          </a:xfrm>
          <a:prstGeom prst="rect">
            <a:avLst/>
          </a:prstGeom>
          <a:solidFill>
            <a:schemeClr val="bg1">
              <a:lumMod val="85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Somaesthetic</a:t>
            </a:r>
          </a:p>
          <a:p>
            <a:pPr algn="ctr" defTabSz="914400" fontAlgn="base">
              <a:spcBef>
                <a:spcPct val="0"/>
              </a:spcBef>
              <a:spcAft>
                <a:spcPct val="0"/>
              </a:spcAft>
            </a:pPr>
            <a:r>
              <a:rPr lang="en-GB" sz="2000" dirty="0" smtClean="0">
                <a:solidFill>
                  <a:prstClr val="white"/>
                </a:solidFill>
                <a:latin typeface="Calibri"/>
              </a:rPr>
              <a:t>Appreciation</a:t>
            </a:r>
            <a:endParaRPr lang="en-GB" sz="2000" dirty="0">
              <a:solidFill>
                <a:prstClr val="white"/>
              </a:solidFill>
              <a:latin typeface="Calibri"/>
            </a:endParaRPr>
          </a:p>
        </p:txBody>
      </p:sp>
      <p:sp>
        <p:nvSpPr>
          <p:cNvPr id="11" name="Rectangle 10"/>
          <p:cNvSpPr/>
          <p:nvPr/>
        </p:nvSpPr>
        <p:spPr>
          <a:xfrm>
            <a:off x="565092" y="1537277"/>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Affective </a:t>
            </a:r>
          </a:p>
          <a:p>
            <a:pPr algn="ctr" defTabSz="914400" fontAlgn="base">
              <a:spcBef>
                <a:spcPct val="0"/>
              </a:spcBef>
              <a:spcAft>
                <a:spcPct val="0"/>
              </a:spcAft>
            </a:pPr>
            <a:r>
              <a:rPr lang="en-GB" sz="2000" dirty="0" smtClean="0">
                <a:solidFill>
                  <a:prstClr val="white"/>
                </a:solidFill>
                <a:latin typeface="Calibri"/>
              </a:rPr>
              <a:t>Loops</a:t>
            </a:r>
            <a:endParaRPr lang="en-GB" sz="2000" dirty="0">
              <a:solidFill>
                <a:prstClr val="white"/>
              </a:solidFill>
              <a:latin typeface="Calibri"/>
            </a:endParaRPr>
          </a:p>
        </p:txBody>
      </p:sp>
      <p:sp>
        <p:nvSpPr>
          <p:cNvPr id="12" name="Rectangle 11"/>
          <p:cNvSpPr/>
          <p:nvPr/>
        </p:nvSpPr>
        <p:spPr>
          <a:xfrm>
            <a:off x="4784966" y="1537277"/>
            <a:ext cx="1706218" cy="681539"/>
          </a:xfrm>
          <a:prstGeom prst="rect">
            <a:avLst/>
          </a:prstGeom>
          <a:solidFill>
            <a:srgbClr val="953735"/>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Biofeedback</a:t>
            </a:r>
          </a:p>
          <a:p>
            <a:pPr algn="ctr" defTabSz="914400" fontAlgn="base">
              <a:spcBef>
                <a:spcPct val="0"/>
              </a:spcBef>
              <a:spcAft>
                <a:spcPct val="0"/>
              </a:spcAft>
            </a:pPr>
            <a:r>
              <a:rPr lang="en-GB" sz="2000" dirty="0" smtClean="0">
                <a:solidFill>
                  <a:prstClr val="white"/>
                </a:solidFill>
                <a:latin typeface="Calibri"/>
              </a:rPr>
              <a:t>loops</a:t>
            </a:r>
            <a:endParaRPr lang="en-GB" sz="2000" dirty="0">
              <a:solidFill>
                <a:prstClr val="white"/>
              </a:solidFill>
              <a:latin typeface="Calibri"/>
            </a:endParaRPr>
          </a:p>
        </p:txBody>
      </p:sp>
      <p:sp>
        <p:nvSpPr>
          <p:cNvPr id="13" name="Rectangle 12"/>
          <p:cNvSpPr/>
          <p:nvPr/>
        </p:nvSpPr>
        <p:spPr>
          <a:xfrm>
            <a:off x="6894903" y="1537277"/>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err="1" smtClean="0">
                <a:solidFill>
                  <a:prstClr val="white"/>
                </a:solidFill>
                <a:latin typeface="Calibri"/>
              </a:rPr>
              <a:t>Bareskin</a:t>
            </a:r>
            <a:endParaRPr lang="en-GB" sz="2000" dirty="0" smtClean="0">
              <a:solidFill>
                <a:prstClr val="white"/>
              </a:solidFill>
              <a:latin typeface="Calibri"/>
            </a:endParaRPr>
          </a:p>
          <a:p>
            <a:pPr algn="ctr" defTabSz="914400" fontAlgn="base">
              <a:spcBef>
                <a:spcPct val="0"/>
              </a:spcBef>
              <a:spcAft>
                <a:spcPct val="0"/>
              </a:spcAft>
            </a:pPr>
            <a:r>
              <a:rPr lang="en-GB" sz="2000" dirty="0" smtClean="0">
                <a:solidFill>
                  <a:prstClr val="white"/>
                </a:solidFill>
                <a:latin typeface="Calibri"/>
              </a:rPr>
              <a:t>connection</a:t>
            </a:r>
            <a:endParaRPr lang="en-GB" sz="2000" dirty="0">
              <a:solidFill>
                <a:prstClr val="white"/>
              </a:solidFill>
              <a:latin typeface="Calibri"/>
            </a:endParaRPr>
          </a:p>
        </p:txBody>
      </p:sp>
      <p:sp>
        <p:nvSpPr>
          <p:cNvPr id="14" name="Rectangle 13"/>
          <p:cNvSpPr/>
          <p:nvPr/>
        </p:nvSpPr>
        <p:spPr>
          <a:xfrm>
            <a:off x="565092"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Somaesthetic </a:t>
            </a:r>
          </a:p>
          <a:p>
            <a:pPr algn="ctr" defTabSz="914400" fontAlgn="base">
              <a:spcBef>
                <a:spcPct val="0"/>
              </a:spcBef>
              <a:spcAft>
                <a:spcPct val="0"/>
              </a:spcAft>
            </a:pPr>
            <a:r>
              <a:rPr lang="en-GB" sz="2000" dirty="0" smtClean="0">
                <a:solidFill>
                  <a:prstClr val="white"/>
                </a:solidFill>
                <a:latin typeface="Calibri"/>
              </a:rPr>
              <a:t>touch</a:t>
            </a:r>
            <a:endParaRPr lang="en-GB" sz="2000" dirty="0">
              <a:solidFill>
                <a:prstClr val="white"/>
              </a:solidFill>
              <a:latin typeface="Calibri"/>
            </a:endParaRPr>
          </a:p>
        </p:txBody>
      </p:sp>
      <p:sp>
        <p:nvSpPr>
          <p:cNvPr id="15" name="Rectangle 14"/>
          <p:cNvSpPr/>
          <p:nvPr/>
        </p:nvSpPr>
        <p:spPr>
          <a:xfrm>
            <a:off x="6894903"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a:t>
            </a:r>
            <a:endParaRPr lang="en-GB" sz="2000" dirty="0">
              <a:solidFill>
                <a:prstClr val="white"/>
              </a:solidFill>
              <a:latin typeface="Calibri"/>
            </a:endParaRPr>
          </a:p>
        </p:txBody>
      </p:sp>
      <p:sp>
        <p:nvSpPr>
          <p:cNvPr id="16" name="Rectangle 15"/>
          <p:cNvSpPr/>
          <p:nvPr/>
        </p:nvSpPr>
        <p:spPr>
          <a:xfrm>
            <a:off x="4784966"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Machine</a:t>
            </a:r>
          </a:p>
          <a:p>
            <a:pPr algn="ctr" defTabSz="914400" fontAlgn="base">
              <a:spcBef>
                <a:spcPct val="0"/>
              </a:spcBef>
              <a:spcAft>
                <a:spcPct val="0"/>
              </a:spcAft>
            </a:pPr>
            <a:r>
              <a:rPr lang="en-GB" sz="2000" dirty="0" smtClean="0">
                <a:solidFill>
                  <a:prstClr val="white"/>
                </a:solidFill>
                <a:latin typeface="Calibri"/>
              </a:rPr>
              <a:t>Aesthetics</a:t>
            </a:r>
            <a:endParaRPr lang="en-GB" sz="2000" dirty="0">
              <a:solidFill>
                <a:prstClr val="white"/>
              </a:solidFill>
              <a:latin typeface="Calibri"/>
            </a:endParaRPr>
          </a:p>
        </p:txBody>
      </p:sp>
      <p:sp>
        <p:nvSpPr>
          <p:cNvPr id="17" name="Rectangle 16"/>
          <p:cNvSpPr/>
          <p:nvPr/>
        </p:nvSpPr>
        <p:spPr>
          <a:xfrm>
            <a:off x="2646614"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Extended Lived Body</a:t>
            </a:r>
            <a:endParaRPr lang="en-GB" sz="2000" dirty="0">
              <a:solidFill>
                <a:prstClr val="white"/>
              </a:solidFill>
              <a:latin typeface="Calibri"/>
            </a:endParaRPr>
          </a:p>
        </p:txBody>
      </p:sp>
      <p:sp>
        <p:nvSpPr>
          <p:cNvPr id="19" name="Rectangle 18"/>
          <p:cNvSpPr/>
          <p:nvPr/>
        </p:nvSpPr>
        <p:spPr>
          <a:xfrm>
            <a:off x="161059" y="154892"/>
            <a:ext cx="241597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Pragmatics</a:t>
            </a:r>
            <a:endParaRPr lang="en-GB" sz="2800" dirty="0">
              <a:solidFill>
                <a:prstClr val="white"/>
              </a:solidFill>
              <a:latin typeface="Calibri"/>
            </a:endParaRPr>
          </a:p>
        </p:txBody>
      </p:sp>
      <p:sp>
        <p:nvSpPr>
          <p:cNvPr id="20" name="Rectangle 19"/>
          <p:cNvSpPr/>
          <p:nvPr/>
        </p:nvSpPr>
        <p:spPr>
          <a:xfrm>
            <a:off x="6449150" y="154892"/>
            <a:ext cx="256238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Phenomenology</a:t>
            </a:r>
            <a:endParaRPr lang="en-GB" sz="2800" dirty="0">
              <a:solidFill>
                <a:prstClr val="white"/>
              </a:solidFill>
              <a:latin typeface="Calibri"/>
            </a:endParaRPr>
          </a:p>
        </p:txBody>
      </p:sp>
      <p:sp>
        <p:nvSpPr>
          <p:cNvPr id="21" name="Rectangle 20"/>
          <p:cNvSpPr/>
          <p:nvPr/>
        </p:nvSpPr>
        <p:spPr>
          <a:xfrm>
            <a:off x="2917779" y="154892"/>
            <a:ext cx="3190622"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800" dirty="0" smtClean="0">
                <a:solidFill>
                  <a:prstClr val="white"/>
                </a:solidFill>
                <a:latin typeface="Calibri"/>
              </a:rPr>
              <a:t>Somaesthetics</a:t>
            </a:r>
            <a:endParaRPr lang="en-GB" sz="2800" dirty="0">
              <a:solidFill>
                <a:prstClr val="white"/>
              </a:solidFill>
              <a:latin typeface="Calibri"/>
            </a:endParaRPr>
          </a:p>
        </p:txBody>
      </p:sp>
      <p:sp>
        <p:nvSpPr>
          <p:cNvPr id="18" name="Rectangle 17"/>
          <p:cNvSpPr/>
          <p:nvPr/>
        </p:nvSpPr>
        <p:spPr>
          <a:xfrm>
            <a:off x="59488" y="4209701"/>
            <a:ext cx="1706218" cy="681539"/>
          </a:xfrm>
          <a:prstGeom prst="rect">
            <a:avLst/>
          </a:prstGeom>
          <a:solidFill>
            <a:schemeClr val="tx1">
              <a:lumMod val="85000"/>
              <a:lumOff val="1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err="1" smtClean="0">
                <a:solidFill>
                  <a:prstClr val="white"/>
                </a:solidFill>
                <a:latin typeface="Calibri"/>
              </a:rPr>
              <a:t>BrightHearts</a:t>
            </a:r>
            <a:endParaRPr lang="en-GB" sz="2000" dirty="0">
              <a:solidFill>
                <a:prstClr val="white"/>
              </a:solidFill>
              <a:latin typeface="Calibri"/>
            </a:endParaRPr>
          </a:p>
        </p:txBody>
      </p:sp>
      <p:sp>
        <p:nvSpPr>
          <p:cNvPr id="22" name="Rectangle 21"/>
          <p:cNvSpPr/>
          <p:nvPr/>
        </p:nvSpPr>
        <p:spPr>
          <a:xfrm>
            <a:off x="1889129" y="4209701"/>
            <a:ext cx="1706218" cy="681539"/>
          </a:xfrm>
          <a:prstGeom prst="rect">
            <a:avLst/>
          </a:prstGeom>
          <a:solidFill>
            <a:schemeClr val="tx1">
              <a:lumMod val="85000"/>
              <a:lumOff val="1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err="1" smtClean="0">
                <a:solidFill>
                  <a:prstClr val="white"/>
                </a:solidFill>
                <a:latin typeface="Calibri"/>
              </a:rPr>
              <a:t>Affectiva</a:t>
            </a:r>
            <a:endParaRPr lang="en-GB" sz="2000" dirty="0">
              <a:solidFill>
                <a:prstClr val="white"/>
              </a:solidFill>
              <a:latin typeface="Calibri"/>
            </a:endParaRPr>
          </a:p>
        </p:txBody>
      </p:sp>
      <p:sp>
        <p:nvSpPr>
          <p:cNvPr id="23" name="Rectangle 22"/>
          <p:cNvSpPr/>
          <p:nvPr/>
        </p:nvSpPr>
        <p:spPr>
          <a:xfrm>
            <a:off x="3718770" y="4209701"/>
            <a:ext cx="1706218" cy="681539"/>
          </a:xfrm>
          <a:prstGeom prst="rect">
            <a:avLst/>
          </a:prstGeom>
          <a:solidFill>
            <a:schemeClr val="tx1">
              <a:lumMod val="85000"/>
              <a:lumOff val="1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Affective Diary</a:t>
            </a:r>
            <a:endParaRPr lang="en-GB" sz="2000" dirty="0">
              <a:solidFill>
                <a:prstClr val="white"/>
              </a:solidFill>
              <a:latin typeface="Calibri"/>
            </a:endParaRPr>
          </a:p>
        </p:txBody>
      </p:sp>
      <p:sp>
        <p:nvSpPr>
          <p:cNvPr id="24" name="Rectangle 23"/>
          <p:cNvSpPr/>
          <p:nvPr/>
        </p:nvSpPr>
        <p:spPr>
          <a:xfrm>
            <a:off x="5548411" y="4209701"/>
            <a:ext cx="1706218" cy="681539"/>
          </a:xfrm>
          <a:prstGeom prst="rect">
            <a:avLst/>
          </a:prstGeom>
          <a:solidFill>
            <a:schemeClr val="tx1">
              <a:lumMod val="85000"/>
              <a:lumOff val="1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Affective Health</a:t>
            </a:r>
            <a:endParaRPr lang="en-GB" sz="2000" dirty="0">
              <a:solidFill>
                <a:prstClr val="white"/>
              </a:solidFill>
              <a:latin typeface="Calibri"/>
            </a:endParaRPr>
          </a:p>
        </p:txBody>
      </p:sp>
      <p:sp>
        <p:nvSpPr>
          <p:cNvPr id="25" name="Rectangle 24"/>
          <p:cNvSpPr/>
          <p:nvPr/>
        </p:nvSpPr>
        <p:spPr>
          <a:xfrm>
            <a:off x="7378051" y="4209701"/>
            <a:ext cx="1706218" cy="681539"/>
          </a:xfrm>
          <a:prstGeom prst="rect">
            <a:avLst/>
          </a:prstGeom>
          <a:solidFill>
            <a:schemeClr val="tx1">
              <a:lumMod val="85000"/>
              <a:lumOff val="1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GB" sz="2000" dirty="0" smtClean="0">
                <a:solidFill>
                  <a:prstClr val="white"/>
                </a:solidFill>
                <a:latin typeface="Calibri"/>
              </a:rPr>
              <a:t>…</a:t>
            </a:r>
            <a:endParaRPr lang="en-GB" sz="2000" dirty="0">
              <a:solidFill>
                <a:prstClr val="white"/>
              </a:solidFill>
              <a:latin typeface="Calibri"/>
            </a:endParaRPr>
          </a:p>
        </p:txBody>
      </p:sp>
    </p:spTree>
    <p:extLst>
      <p:ext uri="{BB962C8B-B14F-4D97-AF65-F5344CB8AC3E}">
        <p14:creationId xmlns:p14="http://schemas.microsoft.com/office/powerpoint/2010/main" val="3854095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Horizontal grounding</a:t>
            </a:r>
            <a:endParaRPr lang="en-GB" sz="2800" dirty="0"/>
          </a:p>
        </p:txBody>
      </p:sp>
      <p:sp>
        <p:nvSpPr>
          <p:cNvPr id="10" name="Rectangle 9"/>
          <p:cNvSpPr/>
          <p:nvPr/>
        </p:nvSpPr>
        <p:spPr>
          <a:xfrm>
            <a:off x="2646614" y="1537277"/>
            <a:ext cx="1706218" cy="681539"/>
          </a:xfrm>
          <a:prstGeom prst="rect">
            <a:avLst/>
          </a:prstGeom>
          <a:solidFill>
            <a:schemeClr val="bg1">
              <a:lumMod val="8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Somaesthetic</a:t>
            </a:r>
          </a:p>
          <a:p>
            <a:pPr algn="ctr"/>
            <a:r>
              <a:rPr lang="en-GB" sz="1800" dirty="0" smtClean="0"/>
              <a:t>Appreciation</a:t>
            </a:r>
            <a:endParaRPr lang="en-GB" sz="1800" dirty="0"/>
          </a:p>
        </p:txBody>
      </p:sp>
      <p:sp>
        <p:nvSpPr>
          <p:cNvPr id="11" name="Rectangle 10"/>
          <p:cNvSpPr/>
          <p:nvPr/>
        </p:nvSpPr>
        <p:spPr>
          <a:xfrm>
            <a:off x="565092" y="1537277"/>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Affective </a:t>
            </a:r>
          </a:p>
          <a:p>
            <a:pPr algn="ctr"/>
            <a:r>
              <a:rPr lang="en-GB" sz="1800" dirty="0" smtClean="0"/>
              <a:t>Loops</a:t>
            </a:r>
            <a:endParaRPr lang="en-GB" sz="1800" dirty="0"/>
          </a:p>
        </p:txBody>
      </p:sp>
      <p:sp>
        <p:nvSpPr>
          <p:cNvPr id="12" name="Rectangle 11"/>
          <p:cNvSpPr/>
          <p:nvPr/>
        </p:nvSpPr>
        <p:spPr>
          <a:xfrm>
            <a:off x="4784966" y="1537277"/>
            <a:ext cx="1706218" cy="681539"/>
          </a:xfrm>
          <a:prstGeom prst="rect">
            <a:avLst/>
          </a:prstGeom>
          <a:solidFill>
            <a:schemeClr val="bg1">
              <a:lumMod val="8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Biofeedback</a:t>
            </a:r>
          </a:p>
          <a:p>
            <a:pPr algn="ctr"/>
            <a:r>
              <a:rPr lang="en-GB" sz="1800" dirty="0" smtClean="0"/>
              <a:t>loops</a:t>
            </a:r>
            <a:endParaRPr lang="en-GB" sz="1800" dirty="0"/>
          </a:p>
        </p:txBody>
      </p:sp>
      <p:sp>
        <p:nvSpPr>
          <p:cNvPr id="13" name="Rectangle 12"/>
          <p:cNvSpPr/>
          <p:nvPr/>
        </p:nvSpPr>
        <p:spPr>
          <a:xfrm>
            <a:off x="6894903" y="1537277"/>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err="1" smtClean="0"/>
              <a:t>Bareskin</a:t>
            </a:r>
            <a:endParaRPr lang="en-GB" sz="1800" dirty="0" smtClean="0"/>
          </a:p>
          <a:p>
            <a:pPr algn="ctr"/>
            <a:r>
              <a:rPr lang="en-GB" sz="1800" dirty="0" smtClean="0"/>
              <a:t>connection</a:t>
            </a:r>
            <a:endParaRPr lang="en-GB" sz="1800" dirty="0"/>
          </a:p>
        </p:txBody>
      </p:sp>
      <p:sp>
        <p:nvSpPr>
          <p:cNvPr id="14" name="Rectangle 13"/>
          <p:cNvSpPr/>
          <p:nvPr/>
        </p:nvSpPr>
        <p:spPr>
          <a:xfrm>
            <a:off x="565092"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Somaesthetic </a:t>
            </a:r>
          </a:p>
          <a:p>
            <a:pPr algn="ctr"/>
            <a:r>
              <a:rPr lang="en-GB" sz="1800" dirty="0" smtClean="0"/>
              <a:t>touch</a:t>
            </a:r>
            <a:endParaRPr lang="en-GB" sz="1800" dirty="0"/>
          </a:p>
        </p:txBody>
      </p:sp>
      <p:sp>
        <p:nvSpPr>
          <p:cNvPr id="15" name="Rectangle 14"/>
          <p:cNvSpPr/>
          <p:nvPr/>
        </p:nvSpPr>
        <p:spPr>
          <a:xfrm>
            <a:off x="6894903"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a:t>
            </a:r>
            <a:endParaRPr lang="en-GB" sz="1800" dirty="0"/>
          </a:p>
        </p:txBody>
      </p:sp>
      <p:sp>
        <p:nvSpPr>
          <p:cNvPr id="16" name="Rectangle 15"/>
          <p:cNvSpPr/>
          <p:nvPr/>
        </p:nvSpPr>
        <p:spPr>
          <a:xfrm>
            <a:off x="4784966"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Machine</a:t>
            </a:r>
          </a:p>
          <a:p>
            <a:pPr algn="ctr"/>
            <a:r>
              <a:rPr lang="en-GB" sz="1800" dirty="0" smtClean="0"/>
              <a:t>Aesthetics</a:t>
            </a:r>
            <a:endParaRPr lang="en-GB" sz="1800" dirty="0"/>
          </a:p>
        </p:txBody>
      </p:sp>
      <p:sp>
        <p:nvSpPr>
          <p:cNvPr id="17" name="Rectangle 16"/>
          <p:cNvSpPr/>
          <p:nvPr/>
        </p:nvSpPr>
        <p:spPr>
          <a:xfrm>
            <a:off x="2646614" y="2478395"/>
            <a:ext cx="1706218" cy="681539"/>
          </a:xfrm>
          <a:prstGeom prst="rect">
            <a:avLst/>
          </a:prstGeom>
          <a:solidFill>
            <a:srgbClr val="953735"/>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Extended Lived</a:t>
            </a:r>
          </a:p>
          <a:p>
            <a:pPr algn="ctr"/>
            <a:r>
              <a:rPr lang="en-GB" sz="1800" dirty="0" smtClean="0"/>
              <a:t>Body</a:t>
            </a:r>
            <a:endParaRPr lang="en-GB" sz="1800" dirty="0"/>
          </a:p>
        </p:txBody>
      </p:sp>
      <p:sp>
        <p:nvSpPr>
          <p:cNvPr id="19" name="Rectangle 18"/>
          <p:cNvSpPr/>
          <p:nvPr/>
        </p:nvSpPr>
        <p:spPr>
          <a:xfrm>
            <a:off x="161059" y="154892"/>
            <a:ext cx="241597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Pragmatics</a:t>
            </a:r>
            <a:endParaRPr lang="en-GB" sz="2800" dirty="0"/>
          </a:p>
        </p:txBody>
      </p:sp>
      <p:sp>
        <p:nvSpPr>
          <p:cNvPr id="20" name="Rectangle 19"/>
          <p:cNvSpPr/>
          <p:nvPr/>
        </p:nvSpPr>
        <p:spPr>
          <a:xfrm>
            <a:off x="6449150" y="154892"/>
            <a:ext cx="256238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Phenomenology</a:t>
            </a:r>
            <a:endParaRPr lang="en-GB" sz="2800" dirty="0"/>
          </a:p>
        </p:txBody>
      </p:sp>
      <p:sp>
        <p:nvSpPr>
          <p:cNvPr id="21" name="Rectangle 20"/>
          <p:cNvSpPr/>
          <p:nvPr/>
        </p:nvSpPr>
        <p:spPr>
          <a:xfrm>
            <a:off x="2917779" y="154892"/>
            <a:ext cx="3190622"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Somaesthetics</a:t>
            </a:r>
            <a:endParaRPr lang="en-GB" sz="2800" dirty="0"/>
          </a:p>
        </p:txBody>
      </p:sp>
    </p:spTree>
    <p:extLst>
      <p:ext uri="{BB962C8B-B14F-4D97-AF65-F5344CB8AC3E}">
        <p14:creationId xmlns:p14="http://schemas.microsoft.com/office/powerpoint/2010/main" val="3690718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Lived Body</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85775"/>
            <a:ext cx="9144000" cy="3489960"/>
          </a:xfrm>
          <a:prstGeom prst="rect">
            <a:avLst/>
          </a:prstGeom>
        </p:spPr>
      </p:pic>
    </p:spTree>
    <p:extLst>
      <p:ext uri="{BB962C8B-B14F-4D97-AF65-F5344CB8AC3E}">
        <p14:creationId xmlns:p14="http://schemas.microsoft.com/office/powerpoint/2010/main" val="3808870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Tail</a:t>
            </a:r>
            <a:endParaRPr lang="en-US" dirty="0"/>
          </a:p>
        </p:txBody>
      </p:sp>
      <p:pic>
        <p:nvPicPr>
          <p:cNvPr id="5" name="VIDEO0198.mp4">
            <a:hlinkClick r:id="" action="ppaction://media"/>
          </p:cNvPr>
          <p:cNvPicPr>
            <a:picLocks noGrp="1" noChangeAspect="1"/>
          </p:cNvPicPr>
          <p:nvPr>
            <p:ph type="media" sz="quarter" idx="4294967295"/>
            <a:videoFile r:link="rId2"/>
            <p:extLst>
              <p:ext uri="{DAA4B4D4-6D71-4841-9C94-3DE7FCFB9230}">
                <p14:media xmlns:p14="http://schemas.microsoft.com/office/powerpoint/2010/main" r:embed="rId1"/>
              </p:ext>
            </p:extLst>
          </p:nvPr>
        </p:nvPicPr>
        <p:blipFill>
          <a:blip r:embed="rId4"/>
          <a:stretch>
            <a:fillRect/>
          </a:stretch>
        </p:blipFill>
        <p:spPr>
          <a:xfrm>
            <a:off x="4333875" y="-698500"/>
            <a:ext cx="5143500" cy="9144000"/>
          </a:xfrm>
        </p:spPr>
      </p:pic>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5776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5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Horizontal grounding</a:t>
            </a:r>
            <a:endParaRPr lang="en-GB" sz="2800" dirty="0"/>
          </a:p>
        </p:txBody>
      </p:sp>
      <p:sp>
        <p:nvSpPr>
          <p:cNvPr id="10" name="Rectangle 9"/>
          <p:cNvSpPr/>
          <p:nvPr/>
        </p:nvSpPr>
        <p:spPr>
          <a:xfrm>
            <a:off x="2646614" y="1537277"/>
            <a:ext cx="1706218" cy="681539"/>
          </a:xfrm>
          <a:prstGeom prst="rect">
            <a:avLst/>
          </a:prstGeom>
          <a:solidFill>
            <a:schemeClr val="bg1">
              <a:lumMod val="8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Somaesthetic</a:t>
            </a:r>
          </a:p>
          <a:p>
            <a:pPr algn="ctr"/>
            <a:r>
              <a:rPr lang="en-GB" sz="1800" dirty="0" smtClean="0"/>
              <a:t>Appreciation</a:t>
            </a:r>
            <a:endParaRPr lang="en-GB" sz="1800" dirty="0"/>
          </a:p>
        </p:txBody>
      </p:sp>
      <p:sp>
        <p:nvSpPr>
          <p:cNvPr id="11" name="Rectangle 10"/>
          <p:cNvSpPr/>
          <p:nvPr/>
        </p:nvSpPr>
        <p:spPr>
          <a:xfrm>
            <a:off x="565092" y="1537277"/>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Affective </a:t>
            </a:r>
          </a:p>
          <a:p>
            <a:pPr algn="ctr"/>
            <a:r>
              <a:rPr lang="en-GB" sz="1800" dirty="0" smtClean="0"/>
              <a:t>Loops</a:t>
            </a:r>
            <a:endParaRPr lang="en-GB" sz="1800" dirty="0"/>
          </a:p>
        </p:txBody>
      </p:sp>
      <p:sp>
        <p:nvSpPr>
          <p:cNvPr id="12" name="Rectangle 11"/>
          <p:cNvSpPr/>
          <p:nvPr/>
        </p:nvSpPr>
        <p:spPr>
          <a:xfrm>
            <a:off x="4784966" y="1537277"/>
            <a:ext cx="1706218" cy="681539"/>
          </a:xfrm>
          <a:prstGeom prst="rect">
            <a:avLst/>
          </a:prstGeom>
          <a:solidFill>
            <a:schemeClr val="bg1">
              <a:lumMod val="8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Biofeedback</a:t>
            </a:r>
          </a:p>
          <a:p>
            <a:pPr algn="ctr"/>
            <a:r>
              <a:rPr lang="en-GB" sz="1800" dirty="0" smtClean="0"/>
              <a:t>loops</a:t>
            </a:r>
            <a:endParaRPr lang="en-GB" sz="1800" dirty="0"/>
          </a:p>
        </p:txBody>
      </p:sp>
      <p:sp>
        <p:nvSpPr>
          <p:cNvPr id="13" name="Rectangle 12"/>
          <p:cNvSpPr/>
          <p:nvPr/>
        </p:nvSpPr>
        <p:spPr>
          <a:xfrm>
            <a:off x="6894903" y="1537277"/>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err="1" smtClean="0"/>
              <a:t>Bareskin</a:t>
            </a:r>
            <a:endParaRPr lang="en-GB" sz="1800" dirty="0" smtClean="0"/>
          </a:p>
          <a:p>
            <a:pPr algn="ctr"/>
            <a:r>
              <a:rPr lang="en-GB" sz="1800" dirty="0" smtClean="0"/>
              <a:t>connection</a:t>
            </a:r>
            <a:endParaRPr lang="en-GB" sz="1800" dirty="0"/>
          </a:p>
        </p:txBody>
      </p:sp>
      <p:sp>
        <p:nvSpPr>
          <p:cNvPr id="14" name="Rectangle 13"/>
          <p:cNvSpPr/>
          <p:nvPr/>
        </p:nvSpPr>
        <p:spPr>
          <a:xfrm>
            <a:off x="565092"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Somaesthetic </a:t>
            </a:r>
          </a:p>
          <a:p>
            <a:pPr algn="ctr"/>
            <a:r>
              <a:rPr lang="en-GB" sz="1800" dirty="0" smtClean="0"/>
              <a:t>touch</a:t>
            </a:r>
            <a:endParaRPr lang="en-GB" sz="1800" dirty="0"/>
          </a:p>
        </p:txBody>
      </p:sp>
      <p:sp>
        <p:nvSpPr>
          <p:cNvPr id="15" name="Rectangle 14"/>
          <p:cNvSpPr/>
          <p:nvPr/>
        </p:nvSpPr>
        <p:spPr>
          <a:xfrm>
            <a:off x="6894903"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a:t>
            </a:r>
            <a:endParaRPr lang="en-GB" sz="1800" dirty="0"/>
          </a:p>
        </p:txBody>
      </p:sp>
      <p:sp>
        <p:nvSpPr>
          <p:cNvPr id="16" name="Rectangle 15"/>
          <p:cNvSpPr/>
          <p:nvPr/>
        </p:nvSpPr>
        <p:spPr>
          <a:xfrm>
            <a:off x="4784966"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Machine</a:t>
            </a:r>
          </a:p>
          <a:p>
            <a:pPr algn="ctr"/>
            <a:r>
              <a:rPr lang="en-GB" sz="1800" dirty="0" smtClean="0"/>
              <a:t>Aesthetics</a:t>
            </a:r>
            <a:endParaRPr lang="en-GB" sz="1800" dirty="0"/>
          </a:p>
        </p:txBody>
      </p:sp>
      <p:sp>
        <p:nvSpPr>
          <p:cNvPr id="17" name="Rectangle 16"/>
          <p:cNvSpPr/>
          <p:nvPr/>
        </p:nvSpPr>
        <p:spPr>
          <a:xfrm>
            <a:off x="2646614" y="2478395"/>
            <a:ext cx="1706218" cy="681539"/>
          </a:xfrm>
          <a:prstGeom prst="rect">
            <a:avLst/>
          </a:prstGeom>
          <a:solidFill>
            <a:srgbClr val="953735"/>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Extended Lived</a:t>
            </a:r>
          </a:p>
          <a:p>
            <a:pPr algn="ctr"/>
            <a:r>
              <a:rPr lang="en-GB" sz="1800" dirty="0" smtClean="0"/>
              <a:t>Body</a:t>
            </a:r>
            <a:endParaRPr lang="en-GB" sz="1800" dirty="0"/>
          </a:p>
        </p:txBody>
      </p:sp>
      <p:sp>
        <p:nvSpPr>
          <p:cNvPr id="19" name="Rectangle 18"/>
          <p:cNvSpPr/>
          <p:nvPr/>
        </p:nvSpPr>
        <p:spPr>
          <a:xfrm>
            <a:off x="161059" y="154892"/>
            <a:ext cx="241597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Pragmatics</a:t>
            </a:r>
            <a:endParaRPr lang="en-GB" sz="2800" dirty="0"/>
          </a:p>
        </p:txBody>
      </p:sp>
      <p:sp>
        <p:nvSpPr>
          <p:cNvPr id="20" name="Rectangle 19"/>
          <p:cNvSpPr/>
          <p:nvPr/>
        </p:nvSpPr>
        <p:spPr>
          <a:xfrm>
            <a:off x="6449150" y="154892"/>
            <a:ext cx="256238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Phenomenology</a:t>
            </a:r>
            <a:endParaRPr lang="en-GB" sz="2800" dirty="0"/>
          </a:p>
        </p:txBody>
      </p:sp>
      <p:sp>
        <p:nvSpPr>
          <p:cNvPr id="21" name="Rectangle 20"/>
          <p:cNvSpPr/>
          <p:nvPr/>
        </p:nvSpPr>
        <p:spPr>
          <a:xfrm>
            <a:off x="2917779" y="154892"/>
            <a:ext cx="3190622"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Somaesthetics</a:t>
            </a:r>
            <a:endParaRPr lang="en-GB" sz="2800" dirty="0"/>
          </a:p>
        </p:txBody>
      </p:sp>
    </p:spTree>
    <p:extLst>
      <p:ext uri="{BB962C8B-B14F-4D97-AF65-F5344CB8AC3E}">
        <p14:creationId xmlns:p14="http://schemas.microsoft.com/office/powerpoint/2010/main" val="3659745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Horizontal grounding</a:t>
            </a:r>
            <a:endParaRPr lang="en-GB" sz="2800" dirty="0"/>
          </a:p>
        </p:txBody>
      </p:sp>
      <p:sp>
        <p:nvSpPr>
          <p:cNvPr id="10" name="Rectangle 9"/>
          <p:cNvSpPr/>
          <p:nvPr/>
        </p:nvSpPr>
        <p:spPr>
          <a:xfrm>
            <a:off x="2646614" y="1537277"/>
            <a:ext cx="1706218" cy="681539"/>
          </a:xfrm>
          <a:prstGeom prst="rect">
            <a:avLst/>
          </a:prstGeom>
          <a:solidFill>
            <a:schemeClr val="bg1">
              <a:lumMod val="8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Somaesthetic</a:t>
            </a:r>
          </a:p>
          <a:p>
            <a:pPr algn="ctr"/>
            <a:r>
              <a:rPr lang="en-GB" sz="1800" dirty="0" smtClean="0"/>
              <a:t>Appreciation</a:t>
            </a:r>
            <a:endParaRPr lang="en-GB" sz="1800" dirty="0"/>
          </a:p>
        </p:txBody>
      </p:sp>
      <p:sp>
        <p:nvSpPr>
          <p:cNvPr id="11" name="Rectangle 10"/>
          <p:cNvSpPr/>
          <p:nvPr/>
        </p:nvSpPr>
        <p:spPr>
          <a:xfrm>
            <a:off x="565092" y="1537277"/>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Affective </a:t>
            </a:r>
          </a:p>
          <a:p>
            <a:pPr algn="ctr"/>
            <a:r>
              <a:rPr lang="en-GB" sz="1800" dirty="0" smtClean="0"/>
              <a:t>Loops</a:t>
            </a:r>
            <a:endParaRPr lang="en-GB" sz="1800" dirty="0"/>
          </a:p>
        </p:txBody>
      </p:sp>
      <p:sp>
        <p:nvSpPr>
          <p:cNvPr id="12" name="Rectangle 11"/>
          <p:cNvSpPr/>
          <p:nvPr/>
        </p:nvSpPr>
        <p:spPr>
          <a:xfrm>
            <a:off x="4784966" y="1537277"/>
            <a:ext cx="1706218" cy="681539"/>
          </a:xfrm>
          <a:prstGeom prst="rect">
            <a:avLst/>
          </a:prstGeom>
          <a:solidFill>
            <a:schemeClr val="bg1">
              <a:lumMod val="8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Biofeedback</a:t>
            </a:r>
          </a:p>
          <a:p>
            <a:pPr algn="ctr"/>
            <a:r>
              <a:rPr lang="en-GB" sz="1800" dirty="0" smtClean="0"/>
              <a:t>loops</a:t>
            </a:r>
            <a:endParaRPr lang="en-GB" sz="1800" dirty="0"/>
          </a:p>
        </p:txBody>
      </p:sp>
      <p:sp>
        <p:nvSpPr>
          <p:cNvPr id="13" name="Rectangle 12"/>
          <p:cNvSpPr/>
          <p:nvPr/>
        </p:nvSpPr>
        <p:spPr>
          <a:xfrm>
            <a:off x="6894903" y="1537277"/>
            <a:ext cx="1706218" cy="681539"/>
          </a:xfrm>
          <a:prstGeom prst="rect">
            <a:avLst/>
          </a:prstGeom>
          <a:solidFill>
            <a:schemeClr val="accent2">
              <a:lumMod val="7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err="1" smtClean="0"/>
              <a:t>Bareskin</a:t>
            </a:r>
            <a:endParaRPr lang="en-GB" sz="1800" dirty="0" smtClean="0"/>
          </a:p>
          <a:p>
            <a:pPr algn="ctr"/>
            <a:r>
              <a:rPr lang="en-GB" sz="1800" dirty="0" smtClean="0"/>
              <a:t>connection</a:t>
            </a:r>
            <a:endParaRPr lang="en-GB" sz="1800" dirty="0"/>
          </a:p>
        </p:txBody>
      </p:sp>
      <p:sp>
        <p:nvSpPr>
          <p:cNvPr id="14" name="Rectangle 13"/>
          <p:cNvSpPr/>
          <p:nvPr/>
        </p:nvSpPr>
        <p:spPr>
          <a:xfrm>
            <a:off x="565092"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Somaesthetic </a:t>
            </a:r>
          </a:p>
          <a:p>
            <a:pPr algn="ctr"/>
            <a:r>
              <a:rPr lang="en-GB" sz="1800" dirty="0" smtClean="0"/>
              <a:t>touch</a:t>
            </a:r>
            <a:endParaRPr lang="en-GB" sz="1800" dirty="0"/>
          </a:p>
        </p:txBody>
      </p:sp>
      <p:sp>
        <p:nvSpPr>
          <p:cNvPr id="15" name="Rectangle 14"/>
          <p:cNvSpPr/>
          <p:nvPr/>
        </p:nvSpPr>
        <p:spPr>
          <a:xfrm>
            <a:off x="6894903"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a:t>
            </a:r>
            <a:endParaRPr lang="en-GB" sz="1800" dirty="0"/>
          </a:p>
        </p:txBody>
      </p:sp>
      <p:sp>
        <p:nvSpPr>
          <p:cNvPr id="16" name="Rectangle 15"/>
          <p:cNvSpPr/>
          <p:nvPr/>
        </p:nvSpPr>
        <p:spPr>
          <a:xfrm>
            <a:off x="4784966"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Machine</a:t>
            </a:r>
          </a:p>
          <a:p>
            <a:pPr algn="ctr"/>
            <a:r>
              <a:rPr lang="en-GB" sz="1800" dirty="0" smtClean="0"/>
              <a:t>Aesthetics</a:t>
            </a:r>
            <a:endParaRPr lang="en-GB" sz="1800" dirty="0"/>
          </a:p>
        </p:txBody>
      </p:sp>
      <p:sp>
        <p:nvSpPr>
          <p:cNvPr id="17" name="Rectangle 16"/>
          <p:cNvSpPr/>
          <p:nvPr/>
        </p:nvSpPr>
        <p:spPr>
          <a:xfrm>
            <a:off x="2646614" y="2478395"/>
            <a:ext cx="1706218" cy="681539"/>
          </a:xfrm>
          <a:prstGeom prst="rect">
            <a:avLst/>
          </a:prstGeom>
          <a:solidFill>
            <a:schemeClr val="bg1">
              <a:lumMod val="8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Extended Lived</a:t>
            </a:r>
          </a:p>
          <a:p>
            <a:pPr algn="ctr"/>
            <a:r>
              <a:rPr lang="en-GB" sz="1800" dirty="0" smtClean="0"/>
              <a:t>Body</a:t>
            </a:r>
            <a:endParaRPr lang="en-GB" sz="1800" dirty="0"/>
          </a:p>
        </p:txBody>
      </p:sp>
      <p:sp>
        <p:nvSpPr>
          <p:cNvPr id="19" name="Rectangle 18"/>
          <p:cNvSpPr/>
          <p:nvPr/>
        </p:nvSpPr>
        <p:spPr>
          <a:xfrm>
            <a:off x="161059" y="154892"/>
            <a:ext cx="241597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Pragmatics</a:t>
            </a:r>
            <a:endParaRPr lang="en-GB" sz="2800" dirty="0"/>
          </a:p>
        </p:txBody>
      </p:sp>
      <p:sp>
        <p:nvSpPr>
          <p:cNvPr id="20" name="Rectangle 19"/>
          <p:cNvSpPr/>
          <p:nvPr/>
        </p:nvSpPr>
        <p:spPr>
          <a:xfrm>
            <a:off x="6449150" y="154892"/>
            <a:ext cx="256238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Phenomenology</a:t>
            </a:r>
            <a:endParaRPr lang="en-GB" sz="2800" dirty="0"/>
          </a:p>
        </p:txBody>
      </p:sp>
      <p:sp>
        <p:nvSpPr>
          <p:cNvPr id="21" name="Rectangle 20"/>
          <p:cNvSpPr/>
          <p:nvPr/>
        </p:nvSpPr>
        <p:spPr>
          <a:xfrm>
            <a:off x="2917779" y="154892"/>
            <a:ext cx="3190622"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Somaesthetics</a:t>
            </a:r>
            <a:endParaRPr lang="en-GB" sz="2800" dirty="0"/>
          </a:p>
        </p:txBody>
      </p:sp>
    </p:spTree>
    <p:extLst>
      <p:ext uri="{BB962C8B-B14F-4D97-AF65-F5344CB8AC3E}">
        <p14:creationId xmlns:p14="http://schemas.microsoft.com/office/powerpoint/2010/main" val="572521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Bareskin</a:t>
            </a:r>
            <a:r>
              <a:rPr lang="en-US" dirty="0" smtClean="0"/>
              <a:t> Connection</a:t>
            </a:r>
            <a:endParaRPr lang="en-US" dirty="0"/>
          </a:p>
        </p:txBody>
      </p:sp>
      <p:pic>
        <p:nvPicPr>
          <p:cNvPr id="7" name="Media Placeholder 6"/>
          <p:cNvPicPr>
            <a:picLocks noGrp="1" noChangeAspect="1"/>
          </p:cNvPicPr>
          <p:nvPr>
            <p:ph type="media" sz="quarter" idx="11"/>
          </p:nvPr>
        </p:nvPicPr>
        <p:blipFill rotWithShape="1">
          <a:blip r:embed="rId2" cstate="email">
            <a:extLst>
              <a:ext uri="{28A0092B-C50C-407E-A947-70E740481C1C}">
                <a14:useLocalDpi xmlns:a14="http://schemas.microsoft.com/office/drawing/2010/main"/>
              </a:ext>
            </a:extLst>
          </a:blip>
          <a:srcRect/>
          <a:stretch/>
        </p:blipFill>
        <p:spPr>
          <a:xfrm>
            <a:off x="1857374" y="80094"/>
            <a:ext cx="5507819" cy="5031656"/>
          </a:xfrm>
        </p:spPr>
      </p:pic>
    </p:spTree>
    <p:extLst>
      <p:ext uri="{BB962C8B-B14F-4D97-AF65-F5344CB8AC3E}">
        <p14:creationId xmlns:p14="http://schemas.microsoft.com/office/powerpoint/2010/main" val="2157397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Horizontal grounding</a:t>
            </a:r>
            <a:endParaRPr lang="en-GB" sz="2800" dirty="0"/>
          </a:p>
        </p:txBody>
      </p:sp>
      <p:sp>
        <p:nvSpPr>
          <p:cNvPr id="10" name="Rectangle 9"/>
          <p:cNvSpPr/>
          <p:nvPr/>
        </p:nvSpPr>
        <p:spPr>
          <a:xfrm>
            <a:off x="2646614" y="1537277"/>
            <a:ext cx="1706218" cy="681539"/>
          </a:xfrm>
          <a:prstGeom prst="rect">
            <a:avLst/>
          </a:prstGeom>
          <a:solidFill>
            <a:schemeClr val="bg1">
              <a:lumMod val="8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Somaesthetic</a:t>
            </a:r>
          </a:p>
          <a:p>
            <a:pPr algn="ctr"/>
            <a:r>
              <a:rPr lang="en-GB" sz="1800" dirty="0" smtClean="0"/>
              <a:t>Appreciation</a:t>
            </a:r>
            <a:endParaRPr lang="en-GB" sz="1800" dirty="0"/>
          </a:p>
        </p:txBody>
      </p:sp>
      <p:sp>
        <p:nvSpPr>
          <p:cNvPr id="11" name="Rectangle 10"/>
          <p:cNvSpPr/>
          <p:nvPr/>
        </p:nvSpPr>
        <p:spPr>
          <a:xfrm>
            <a:off x="565092" y="1537277"/>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Affective </a:t>
            </a:r>
          </a:p>
          <a:p>
            <a:pPr algn="ctr"/>
            <a:r>
              <a:rPr lang="en-GB" sz="1800" dirty="0" smtClean="0"/>
              <a:t>Loops</a:t>
            </a:r>
            <a:endParaRPr lang="en-GB" sz="1800" dirty="0"/>
          </a:p>
        </p:txBody>
      </p:sp>
      <p:sp>
        <p:nvSpPr>
          <p:cNvPr id="12" name="Rectangle 11"/>
          <p:cNvSpPr/>
          <p:nvPr/>
        </p:nvSpPr>
        <p:spPr>
          <a:xfrm>
            <a:off x="4784966" y="1537277"/>
            <a:ext cx="1706218" cy="681539"/>
          </a:xfrm>
          <a:prstGeom prst="rect">
            <a:avLst/>
          </a:prstGeom>
          <a:solidFill>
            <a:schemeClr val="bg1">
              <a:lumMod val="8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Biofeedback</a:t>
            </a:r>
          </a:p>
          <a:p>
            <a:pPr algn="ctr"/>
            <a:r>
              <a:rPr lang="en-GB" sz="1800" dirty="0" smtClean="0"/>
              <a:t>loops</a:t>
            </a:r>
            <a:endParaRPr lang="en-GB" sz="1800" dirty="0"/>
          </a:p>
        </p:txBody>
      </p:sp>
      <p:sp>
        <p:nvSpPr>
          <p:cNvPr id="13" name="Rectangle 12"/>
          <p:cNvSpPr/>
          <p:nvPr/>
        </p:nvSpPr>
        <p:spPr>
          <a:xfrm>
            <a:off x="6894903" y="1537277"/>
            <a:ext cx="1706218" cy="681539"/>
          </a:xfrm>
          <a:prstGeom prst="rect">
            <a:avLst/>
          </a:prstGeom>
          <a:solidFill>
            <a:schemeClr val="accent2">
              <a:lumMod val="7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err="1" smtClean="0"/>
              <a:t>Bareskin</a:t>
            </a:r>
            <a:endParaRPr lang="en-GB" sz="1800" dirty="0" smtClean="0"/>
          </a:p>
          <a:p>
            <a:pPr algn="ctr"/>
            <a:r>
              <a:rPr lang="en-GB" sz="1800" dirty="0" smtClean="0"/>
              <a:t>connection</a:t>
            </a:r>
            <a:endParaRPr lang="en-GB" sz="1800" dirty="0"/>
          </a:p>
        </p:txBody>
      </p:sp>
      <p:sp>
        <p:nvSpPr>
          <p:cNvPr id="14" name="Rectangle 13"/>
          <p:cNvSpPr/>
          <p:nvPr/>
        </p:nvSpPr>
        <p:spPr>
          <a:xfrm>
            <a:off x="565092"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Somaesthetic </a:t>
            </a:r>
          </a:p>
          <a:p>
            <a:pPr algn="ctr"/>
            <a:r>
              <a:rPr lang="en-GB" sz="1800" dirty="0" smtClean="0"/>
              <a:t>touch</a:t>
            </a:r>
            <a:endParaRPr lang="en-GB" sz="1800" dirty="0"/>
          </a:p>
        </p:txBody>
      </p:sp>
      <p:sp>
        <p:nvSpPr>
          <p:cNvPr id="15" name="Rectangle 14"/>
          <p:cNvSpPr/>
          <p:nvPr/>
        </p:nvSpPr>
        <p:spPr>
          <a:xfrm>
            <a:off x="6894903"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a:t>
            </a:r>
            <a:endParaRPr lang="en-GB" sz="1800" dirty="0"/>
          </a:p>
        </p:txBody>
      </p:sp>
      <p:sp>
        <p:nvSpPr>
          <p:cNvPr id="16" name="Rectangle 15"/>
          <p:cNvSpPr/>
          <p:nvPr/>
        </p:nvSpPr>
        <p:spPr>
          <a:xfrm>
            <a:off x="4784966"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Machine</a:t>
            </a:r>
          </a:p>
          <a:p>
            <a:pPr algn="ctr"/>
            <a:r>
              <a:rPr lang="en-GB" sz="1800" dirty="0" smtClean="0"/>
              <a:t>Aesthetics</a:t>
            </a:r>
            <a:endParaRPr lang="en-GB" sz="1800" dirty="0"/>
          </a:p>
        </p:txBody>
      </p:sp>
      <p:sp>
        <p:nvSpPr>
          <p:cNvPr id="17" name="Rectangle 16"/>
          <p:cNvSpPr/>
          <p:nvPr/>
        </p:nvSpPr>
        <p:spPr>
          <a:xfrm>
            <a:off x="2646614" y="2478395"/>
            <a:ext cx="1706218" cy="681539"/>
          </a:xfrm>
          <a:prstGeom prst="rect">
            <a:avLst/>
          </a:prstGeom>
          <a:solidFill>
            <a:schemeClr val="bg1">
              <a:lumMod val="8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Extended Lived</a:t>
            </a:r>
          </a:p>
          <a:p>
            <a:pPr algn="ctr"/>
            <a:r>
              <a:rPr lang="en-GB" sz="1800" dirty="0" smtClean="0"/>
              <a:t>Body</a:t>
            </a:r>
            <a:endParaRPr lang="en-GB" sz="1800" dirty="0"/>
          </a:p>
        </p:txBody>
      </p:sp>
      <p:sp>
        <p:nvSpPr>
          <p:cNvPr id="19" name="Rectangle 18"/>
          <p:cNvSpPr/>
          <p:nvPr/>
        </p:nvSpPr>
        <p:spPr>
          <a:xfrm>
            <a:off x="161059" y="154892"/>
            <a:ext cx="241597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Pragmatics</a:t>
            </a:r>
            <a:endParaRPr lang="en-GB" sz="2800" dirty="0"/>
          </a:p>
        </p:txBody>
      </p:sp>
      <p:sp>
        <p:nvSpPr>
          <p:cNvPr id="20" name="Rectangle 19"/>
          <p:cNvSpPr/>
          <p:nvPr/>
        </p:nvSpPr>
        <p:spPr>
          <a:xfrm>
            <a:off x="6449150" y="154892"/>
            <a:ext cx="256238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Phenomenology</a:t>
            </a:r>
            <a:endParaRPr lang="en-GB" sz="2800" dirty="0"/>
          </a:p>
        </p:txBody>
      </p:sp>
      <p:sp>
        <p:nvSpPr>
          <p:cNvPr id="21" name="Rectangle 20"/>
          <p:cNvSpPr/>
          <p:nvPr/>
        </p:nvSpPr>
        <p:spPr>
          <a:xfrm>
            <a:off x="2917779" y="154892"/>
            <a:ext cx="3190622"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Somaesthetics</a:t>
            </a:r>
            <a:endParaRPr lang="en-GB" sz="2800" dirty="0"/>
          </a:p>
        </p:txBody>
      </p:sp>
    </p:spTree>
    <p:extLst>
      <p:ext uri="{BB962C8B-B14F-4D97-AF65-F5344CB8AC3E}">
        <p14:creationId xmlns:p14="http://schemas.microsoft.com/office/powerpoint/2010/main" val="40018264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Horizontal grounding</a:t>
            </a:r>
            <a:endParaRPr lang="en-GB" sz="2800" dirty="0"/>
          </a:p>
        </p:txBody>
      </p:sp>
      <p:sp>
        <p:nvSpPr>
          <p:cNvPr id="10" name="Rectangle 9"/>
          <p:cNvSpPr/>
          <p:nvPr/>
        </p:nvSpPr>
        <p:spPr>
          <a:xfrm>
            <a:off x="2646614" y="1537277"/>
            <a:ext cx="1706218" cy="681539"/>
          </a:xfrm>
          <a:prstGeom prst="rect">
            <a:avLst/>
          </a:prstGeom>
          <a:solidFill>
            <a:schemeClr val="bg1">
              <a:lumMod val="8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Somaesthetic</a:t>
            </a:r>
          </a:p>
          <a:p>
            <a:pPr algn="ctr"/>
            <a:r>
              <a:rPr lang="en-GB" sz="1800" dirty="0" smtClean="0"/>
              <a:t>Appreciation</a:t>
            </a:r>
            <a:endParaRPr lang="en-GB" sz="1800" dirty="0"/>
          </a:p>
        </p:txBody>
      </p:sp>
      <p:sp>
        <p:nvSpPr>
          <p:cNvPr id="11" name="Rectangle 10"/>
          <p:cNvSpPr/>
          <p:nvPr/>
        </p:nvSpPr>
        <p:spPr>
          <a:xfrm>
            <a:off x="565092" y="1537277"/>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Affective </a:t>
            </a:r>
          </a:p>
          <a:p>
            <a:pPr algn="ctr"/>
            <a:r>
              <a:rPr lang="en-GB" sz="1800" dirty="0" smtClean="0"/>
              <a:t>Loops</a:t>
            </a:r>
            <a:endParaRPr lang="en-GB" sz="1800" dirty="0"/>
          </a:p>
        </p:txBody>
      </p:sp>
      <p:sp>
        <p:nvSpPr>
          <p:cNvPr id="12" name="Rectangle 11"/>
          <p:cNvSpPr/>
          <p:nvPr/>
        </p:nvSpPr>
        <p:spPr>
          <a:xfrm>
            <a:off x="4784966" y="1537277"/>
            <a:ext cx="1706218" cy="681539"/>
          </a:xfrm>
          <a:prstGeom prst="rect">
            <a:avLst/>
          </a:prstGeom>
          <a:solidFill>
            <a:schemeClr val="bg1">
              <a:lumMod val="8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Biofeedback</a:t>
            </a:r>
          </a:p>
          <a:p>
            <a:pPr algn="ctr"/>
            <a:r>
              <a:rPr lang="en-GB" sz="1800" dirty="0" smtClean="0"/>
              <a:t>loops</a:t>
            </a:r>
            <a:endParaRPr lang="en-GB" sz="1800" dirty="0"/>
          </a:p>
        </p:txBody>
      </p:sp>
      <p:sp>
        <p:nvSpPr>
          <p:cNvPr id="13" name="Rectangle 12"/>
          <p:cNvSpPr/>
          <p:nvPr/>
        </p:nvSpPr>
        <p:spPr>
          <a:xfrm>
            <a:off x="6894903" y="1537277"/>
            <a:ext cx="1706218" cy="681539"/>
          </a:xfrm>
          <a:prstGeom prst="rect">
            <a:avLst/>
          </a:prstGeom>
          <a:solidFill>
            <a:schemeClr val="bg1">
              <a:lumMod val="8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err="1" smtClean="0"/>
              <a:t>Bareskin</a:t>
            </a:r>
            <a:endParaRPr lang="en-GB" sz="1800" dirty="0" smtClean="0"/>
          </a:p>
          <a:p>
            <a:pPr algn="ctr"/>
            <a:r>
              <a:rPr lang="en-GB" sz="1800" dirty="0" smtClean="0"/>
              <a:t>connection</a:t>
            </a:r>
            <a:endParaRPr lang="en-GB" sz="1800" dirty="0"/>
          </a:p>
        </p:txBody>
      </p:sp>
      <p:sp>
        <p:nvSpPr>
          <p:cNvPr id="14" name="Rectangle 13"/>
          <p:cNvSpPr/>
          <p:nvPr/>
        </p:nvSpPr>
        <p:spPr>
          <a:xfrm>
            <a:off x="565092"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Somaesthetic </a:t>
            </a:r>
          </a:p>
          <a:p>
            <a:pPr algn="ctr"/>
            <a:r>
              <a:rPr lang="en-GB" sz="1800" dirty="0" smtClean="0"/>
              <a:t>touch</a:t>
            </a:r>
            <a:endParaRPr lang="en-GB" sz="1800" dirty="0"/>
          </a:p>
        </p:txBody>
      </p:sp>
      <p:sp>
        <p:nvSpPr>
          <p:cNvPr id="15" name="Rectangle 14"/>
          <p:cNvSpPr/>
          <p:nvPr/>
        </p:nvSpPr>
        <p:spPr>
          <a:xfrm>
            <a:off x="6894903"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a:t>
            </a:r>
            <a:endParaRPr lang="en-GB" sz="1800" dirty="0"/>
          </a:p>
        </p:txBody>
      </p:sp>
      <p:sp>
        <p:nvSpPr>
          <p:cNvPr id="17" name="Rectangle 16"/>
          <p:cNvSpPr/>
          <p:nvPr/>
        </p:nvSpPr>
        <p:spPr>
          <a:xfrm>
            <a:off x="2646614" y="2478395"/>
            <a:ext cx="1706218" cy="681539"/>
          </a:xfrm>
          <a:prstGeom prst="rect">
            <a:avLst/>
          </a:prstGeom>
          <a:solidFill>
            <a:schemeClr val="bg1">
              <a:lumMod val="85000"/>
            </a:schemeClr>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Extended Lived</a:t>
            </a:r>
          </a:p>
          <a:p>
            <a:pPr algn="ctr"/>
            <a:r>
              <a:rPr lang="en-GB" sz="1800" dirty="0" smtClean="0"/>
              <a:t>Body</a:t>
            </a:r>
            <a:endParaRPr lang="en-GB" sz="1800" dirty="0"/>
          </a:p>
        </p:txBody>
      </p:sp>
      <p:sp>
        <p:nvSpPr>
          <p:cNvPr id="19" name="Rectangle 18"/>
          <p:cNvSpPr/>
          <p:nvPr/>
        </p:nvSpPr>
        <p:spPr>
          <a:xfrm>
            <a:off x="161059" y="154892"/>
            <a:ext cx="241597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Pragmatics</a:t>
            </a:r>
            <a:endParaRPr lang="en-GB" sz="2800" dirty="0"/>
          </a:p>
        </p:txBody>
      </p:sp>
      <p:sp>
        <p:nvSpPr>
          <p:cNvPr id="20" name="Rectangle 19"/>
          <p:cNvSpPr/>
          <p:nvPr/>
        </p:nvSpPr>
        <p:spPr>
          <a:xfrm>
            <a:off x="6449150" y="154892"/>
            <a:ext cx="2562381"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Phenomenology</a:t>
            </a:r>
            <a:endParaRPr lang="en-GB" sz="2800" dirty="0"/>
          </a:p>
        </p:txBody>
      </p:sp>
      <p:sp>
        <p:nvSpPr>
          <p:cNvPr id="21" name="Rectangle 20"/>
          <p:cNvSpPr/>
          <p:nvPr/>
        </p:nvSpPr>
        <p:spPr>
          <a:xfrm>
            <a:off x="2917779" y="154892"/>
            <a:ext cx="3190622" cy="666054"/>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Somaesthetics</a:t>
            </a:r>
            <a:endParaRPr lang="en-GB" sz="2800" dirty="0"/>
          </a:p>
        </p:txBody>
      </p:sp>
      <p:sp>
        <p:nvSpPr>
          <p:cNvPr id="18" name="Rectangle 17"/>
          <p:cNvSpPr/>
          <p:nvPr/>
        </p:nvSpPr>
        <p:spPr>
          <a:xfrm>
            <a:off x="4784966" y="2478395"/>
            <a:ext cx="1706218" cy="681539"/>
          </a:xfrm>
          <a:prstGeom prst="rect">
            <a:avLst/>
          </a:prstGeom>
          <a:solidFill>
            <a:srgbClr val="666666"/>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t>Machine</a:t>
            </a:r>
          </a:p>
          <a:p>
            <a:pPr algn="ctr"/>
            <a:r>
              <a:rPr lang="en-GB" sz="1800" dirty="0" smtClean="0"/>
              <a:t>Aesthetics</a:t>
            </a:r>
            <a:endParaRPr lang="en-GB" sz="1800" dirty="0"/>
          </a:p>
        </p:txBody>
      </p:sp>
    </p:spTree>
    <p:extLst>
      <p:ext uri="{BB962C8B-B14F-4D97-AF65-F5344CB8AC3E}">
        <p14:creationId xmlns:p14="http://schemas.microsoft.com/office/powerpoint/2010/main" val="1212836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Feldenkrais™</a:t>
            </a:r>
            <a:endParaRPr lang="en-GB" dirty="0"/>
          </a:p>
        </p:txBody>
      </p:sp>
      <p:sp>
        <p:nvSpPr>
          <p:cNvPr id="8" name="Content Placeholder 7"/>
          <p:cNvSpPr>
            <a:spLocks noGrp="1"/>
          </p:cNvSpPr>
          <p:nvPr>
            <p:ph idx="1"/>
          </p:nvPr>
        </p:nvSpPr>
        <p:spPr/>
        <p:txBody>
          <a:bodyPr>
            <a:normAutofit lnSpcReduction="10000"/>
          </a:bodyPr>
          <a:lstStyle/>
          <a:p>
            <a:r>
              <a:rPr lang="en-GB" dirty="0" smtClean="0"/>
              <a:t>Movement aesthetics</a:t>
            </a:r>
          </a:p>
          <a:p>
            <a:pPr lvl="1"/>
            <a:r>
              <a:rPr lang="en-GB" dirty="0" smtClean="0"/>
              <a:t>Returning to the basic pleasures of moving – like a baby</a:t>
            </a:r>
          </a:p>
          <a:p>
            <a:pPr lvl="1"/>
            <a:r>
              <a:rPr lang="en-GB" dirty="0" smtClean="0"/>
              <a:t>Extending your repertory of movements &amp; experiences</a:t>
            </a:r>
          </a:p>
          <a:p>
            <a:pPr lvl="1"/>
            <a:r>
              <a:rPr lang="en-GB" dirty="0" smtClean="0"/>
              <a:t>Learning more about yourself - directing attention</a:t>
            </a:r>
          </a:p>
        </p:txBody>
      </p:sp>
      <p:sp>
        <p:nvSpPr>
          <p:cNvPr id="2" name="Media Placeholder 1"/>
          <p:cNvSpPr>
            <a:spLocks noGrp="1"/>
          </p:cNvSpPr>
          <p:nvPr>
            <p:ph type="media" sz="quarter" idx="11"/>
          </p:nvPr>
        </p:nvSpPr>
        <p:spPr/>
      </p:sp>
      <p:sp>
        <p:nvSpPr>
          <p:cNvPr id="5" name="TextBox 4"/>
          <p:cNvSpPr txBox="1"/>
          <p:nvPr/>
        </p:nvSpPr>
        <p:spPr>
          <a:xfrm>
            <a:off x="0" y="6237848"/>
            <a:ext cx="3624529" cy="400110"/>
          </a:xfrm>
          <a:prstGeom prst="rect">
            <a:avLst/>
          </a:prstGeom>
          <a:noFill/>
        </p:spPr>
        <p:txBody>
          <a:bodyPr wrap="square" rtlCol="0">
            <a:spAutoFit/>
          </a:bodyPr>
          <a:lstStyle/>
          <a:p>
            <a:r>
              <a:rPr lang="en-GB" sz="2000" dirty="0" smtClean="0">
                <a:solidFill>
                  <a:schemeClr val="bg1"/>
                </a:solidFill>
                <a:latin typeface="+mn-lt"/>
              </a:rPr>
              <a:t>thenext25years.tumblr.com</a:t>
            </a:r>
            <a:r>
              <a:rPr lang="en-GB" sz="2000" dirty="0">
                <a:solidFill>
                  <a:schemeClr val="bg1"/>
                </a:solidFill>
                <a:latin typeface="+mn-lt"/>
              </a:rPr>
              <a:t>/</a:t>
            </a:r>
          </a:p>
        </p:txBody>
      </p:sp>
    </p:spTree>
    <p:extLst>
      <p:ext uri="{BB962C8B-B14F-4D97-AF65-F5344CB8AC3E}">
        <p14:creationId xmlns:p14="http://schemas.microsoft.com/office/powerpoint/2010/main" val="3061681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sz="2800" dirty="0" smtClean="0"/>
              <a:t>Aesthetics as politics?</a:t>
            </a:r>
            <a:endParaRPr lang="en-US" sz="2800" dirty="0"/>
          </a:p>
        </p:txBody>
      </p:sp>
      <p:sp>
        <p:nvSpPr>
          <p:cNvPr id="4" name="Content Placeholder 3"/>
          <p:cNvSpPr>
            <a:spLocks noGrp="1"/>
          </p:cNvSpPr>
          <p:nvPr>
            <p:ph type="body" idx="1"/>
          </p:nvPr>
        </p:nvSpPr>
        <p:spPr>
          <a:xfrm>
            <a:off x="127043" y="1327010"/>
            <a:ext cx="8721878" cy="5380500"/>
          </a:xfrm>
        </p:spPr>
        <p:txBody>
          <a:bodyPr>
            <a:normAutofit/>
          </a:bodyPr>
          <a:lstStyle/>
          <a:p>
            <a:r>
              <a:rPr lang="en-GB" sz="2400" b="0" dirty="0" smtClean="0"/>
              <a:t>“</a:t>
            </a:r>
            <a:r>
              <a:rPr lang="en-GB" sz="2400" b="0" i="1" dirty="0" smtClean="0"/>
              <a:t>…while </a:t>
            </a:r>
            <a:r>
              <a:rPr lang="en-GB" sz="2400" b="0" i="1" dirty="0"/>
              <a:t>modernity’s dominant ideology compartmentalizes and trivializes the aesthetic by sharply distinguishing it from more serious realms of knowledge and praxis (by identifying the aesthetic with mere prettiness, appearance, surface, form, play, fantasy, etc.), somaesthetics blends aesthesis, cognition, and praxis to address some of philosophy’s most central aims: knowledge, self-knowledge, right action, happiness, and justice.”</a:t>
            </a:r>
            <a:r>
              <a:rPr lang="en-GB" sz="2400" b="0" dirty="0"/>
              <a:t> </a:t>
            </a:r>
            <a:endParaRPr lang="en-GB" sz="2400" b="0" dirty="0" smtClean="0"/>
          </a:p>
          <a:p>
            <a:r>
              <a:rPr lang="en-GB" sz="2400" b="0" dirty="0" smtClean="0"/>
              <a:t>(</a:t>
            </a:r>
            <a:r>
              <a:rPr lang="en-GB" sz="2400" b="0" dirty="0"/>
              <a:t>Shusterman</a:t>
            </a:r>
            <a:r>
              <a:rPr lang="en-GB" sz="2400" b="0" dirty="0" smtClean="0"/>
              <a:t>)</a:t>
            </a:r>
            <a:endParaRPr lang="en-US" sz="2400" b="0" dirty="0"/>
          </a:p>
        </p:txBody>
      </p:sp>
    </p:spTree>
    <p:extLst>
      <p:ext uri="{BB962C8B-B14F-4D97-AF65-F5344CB8AC3E}">
        <p14:creationId xmlns:p14="http://schemas.microsoft.com/office/powerpoint/2010/main" val="2658904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sz="3200" dirty="0" smtClean="0"/>
              <a:t>Body as politics?</a:t>
            </a:r>
            <a:endParaRPr lang="en-US" sz="3200" dirty="0"/>
          </a:p>
        </p:txBody>
      </p:sp>
      <p:sp>
        <p:nvSpPr>
          <p:cNvPr id="3" name="Text Placeholder 2"/>
          <p:cNvSpPr>
            <a:spLocks noGrp="1"/>
          </p:cNvSpPr>
          <p:nvPr>
            <p:ph type="body" sz="half" idx="2"/>
          </p:nvPr>
        </p:nvSpPr>
        <p:spPr/>
        <p:txBody>
          <a:bodyPr/>
          <a:lstStyle/>
          <a:p>
            <a:r>
              <a:rPr lang="en-US" sz="4000" dirty="0" smtClean="0"/>
              <a:t>Dualism</a:t>
            </a:r>
          </a:p>
          <a:p>
            <a:r>
              <a:rPr lang="en-US" sz="4000" dirty="0" smtClean="0"/>
              <a:t>Feminism</a:t>
            </a:r>
          </a:p>
          <a:p>
            <a:r>
              <a:rPr lang="en-US" sz="4000" dirty="0" smtClean="0"/>
              <a:t>Privilege</a:t>
            </a:r>
          </a:p>
          <a:p>
            <a:r>
              <a:rPr lang="en-US" sz="4000" dirty="0" smtClean="0"/>
              <a:t>Tech role </a:t>
            </a:r>
          </a:p>
          <a:p>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346162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sz="3200" dirty="0" smtClean="0"/>
              <a:t>Body as politics?</a:t>
            </a:r>
            <a:endParaRPr lang="en-US" sz="3200" dirty="0"/>
          </a:p>
        </p:txBody>
      </p:sp>
      <p:sp>
        <p:nvSpPr>
          <p:cNvPr id="3" name="Text Placeholder 2"/>
          <p:cNvSpPr>
            <a:spLocks noGrp="1"/>
          </p:cNvSpPr>
          <p:nvPr>
            <p:ph type="body" sz="half" idx="2"/>
          </p:nvPr>
        </p:nvSpPr>
        <p:spPr/>
        <p:txBody>
          <a:bodyPr/>
          <a:lstStyle/>
          <a:p>
            <a:r>
              <a:rPr lang="en-US" sz="4000" dirty="0" smtClean="0"/>
              <a:t>Dualism</a:t>
            </a:r>
          </a:p>
          <a:p>
            <a:r>
              <a:rPr lang="en-US" sz="4000" dirty="0" smtClean="0">
                <a:solidFill>
                  <a:srgbClr val="666666"/>
                </a:solidFill>
              </a:rPr>
              <a:t>Feminism</a:t>
            </a:r>
          </a:p>
          <a:p>
            <a:r>
              <a:rPr lang="en-US" sz="4000" dirty="0" smtClean="0">
                <a:solidFill>
                  <a:srgbClr val="666666"/>
                </a:solidFill>
              </a:rPr>
              <a:t>Privilege</a:t>
            </a:r>
          </a:p>
          <a:p>
            <a:r>
              <a:rPr lang="en-US" sz="4000" dirty="0" smtClean="0">
                <a:solidFill>
                  <a:srgbClr val="666666"/>
                </a:solidFill>
              </a:rPr>
              <a:t>Tech role</a:t>
            </a:r>
            <a:r>
              <a:rPr lang="en-US" sz="4000" dirty="0" smtClean="0"/>
              <a:t> </a:t>
            </a:r>
          </a:p>
          <a:p>
            <a:endParaRPr lang="en-US" dirty="0"/>
          </a:p>
        </p:txBody>
      </p:sp>
      <p:sp>
        <p:nvSpPr>
          <p:cNvPr id="5" name="Content Placeholder 4"/>
          <p:cNvSpPr>
            <a:spLocks noGrp="1"/>
          </p:cNvSpPr>
          <p:nvPr>
            <p:ph idx="1"/>
          </p:nvPr>
        </p:nvSpPr>
        <p:spPr>
          <a:xfrm>
            <a:off x="3575050" y="273050"/>
            <a:ext cx="5111750" cy="6284885"/>
          </a:xfrm>
        </p:spPr>
        <p:txBody>
          <a:bodyPr>
            <a:normAutofit fontScale="70000" lnSpcReduction="20000"/>
          </a:bodyPr>
          <a:lstStyle/>
          <a:p>
            <a:r>
              <a:rPr lang="en-GB" b="0" dirty="0"/>
              <a:t>S</a:t>
            </a:r>
            <a:r>
              <a:rPr lang="en-GB" b="0" dirty="0" smtClean="0"/>
              <a:t>eparates </a:t>
            </a:r>
            <a:r>
              <a:rPr lang="en-GB" b="0" dirty="0"/>
              <a:t>body from </a:t>
            </a:r>
            <a:r>
              <a:rPr lang="en-GB" b="0" dirty="0" smtClean="0"/>
              <a:t>mind</a:t>
            </a:r>
          </a:p>
          <a:p>
            <a:endParaRPr lang="en-GB" b="0" dirty="0" smtClean="0"/>
          </a:p>
          <a:p>
            <a:r>
              <a:rPr lang="en-GB" b="0" dirty="0" smtClean="0"/>
              <a:t>Separates us </a:t>
            </a:r>
            <a:r>
              <a:rPr lang="en-GB" b="0" dirty="0"/>
              <a:t>from the world </a:t>
            </a:r>
            <a:r>
              <a:rPr lang="en-GB" b="0" dirty="0" smtClean="0"/>
              <a:t>we live in</a:t>
            </a:r>
          </a:p>
          <a:p>
            <a:endParaRPr lang="en-GB" b="0" dirty="0" smtClean="0"/>
          </a:p>
          <a:p>
            <a:r>
              <a:rPr lang="en-GB" b="0" dirty="0" smtClean="0"/>
              <a:t>Goes </a:t>
            </a:r>
            <a:r>
              <a:rPr lang="en-GB" b="0" dirty="0"/>
              <a:t>all the way back to Plato and </a:t>
            </a:r>
            <a:r>
              <a:rPr lang="en-GB" b="0" dirty="0" smtClean="0"/>
              <a:t>the idea world</a:t>
            </a:r>
            <a:endParaRPr lang="en-US" b="0" dirty="0"/>
          </a:p>
          <a:p>
            <a:endParaRPr lang="en-GB" b="0" dirty="0" smtClean="0"/>
          </a:p>
          <a:p>
            <a:r>
              <a:rPr lang="en-GB" b="0" dirty="0" smtClean="0"/>
              <a:t>Bodies associated with lower </a:t>
            </a:r>
            <a:r>
              <a:rPr lang="en-GB" b="0" dirty="0"/>
              <a:t>status, while the mind is where the higher faculties </a:t>
            </a:r>
            <a:r>
              <a:rPr lang="en-GB" b="0" dirty="0" smtClean="0"/>
              <a:t>reside</a:t>
            </a:r>
          </a:p>
          <a:p>
            <a:endParaRPr lang="en-GB" b="0" dirty="0" smtClean="0"/>
          </a:p>
          <a:p>
            <a:r>
              <a:rPr lang="en-GB" b="0" dirty="0" smtClean="0"/>
              <a:t>The </a:t>
            </a:r>
            <a:r>
              <a:rPr lang="en-GB" b="0" dirty="0"/>
              <a:t>body </a:t>
            </a:r>
            <a:r>
              <a:rPr lang="en-GB" b="0" dirty="0" smtClean="0"/>
              <a:t>– a </a:t>
            </a:r>
            <a:r>
              <a:rPr lang="en-GB" b="0" dirty="0"/>
              <a:t>mere instrument, a tool that we can control, trim, keep perfect, not the fundamental condition through which I am in the </a:t>
            </a:r>
            <a:r>
              <a:rPr lang="en-GB" b="0" dirty="0" smtClean="0"/>
              <a:t>world</a:t>
            </a:r>
          </a:p>
          <a:p>
            <a:endParaRPr lang="en-US" b="0" dirty="0" smtClean="0"/>
          </a:p>
          <a:p>
            <a:r>
              <a:rPr lang="en-US" b="0" dirty="0" smtClean="0"/>
              <a:t>Emotion </a:t>
            </a:r>
            <a:r>
              <a:rPr lang="en-US" b="0" dirty="0"/>
              <a:t>resurrected -  but made into a tool for rationality &amp; </a:t>
            </a:r>
            <a:r>
              <a:rPr lang="en-US" b="0" dirty="0" smtClean="0"/>
              <a:t>survival</a:t>
            </a:r>
            <a:endParaRPr lang="en-US" b="0" dirty="0"/>
          </a:p>
        </p:txBody>
      </p:sp>
    </p:spTree>
    <p:extLst>
      <p:ext uri="{BB962C8B-B14F-4D97-AF65-F5344CB8AC3E}">
        <p14:creationId xmlns:p14="http://schemas.microsoft.com/office/powerpoint/2010/main" val="16745862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sz="3200" dirty="0" smtClean="0"/>
              <a:t>Body as politics?</a:t>
            </a:r>
            <a:endParaRPr lang="en-US" sz="3200" dirty="0"/>
          </a:p>
        </p:txBody>
      </p:sp>
      <p:sp>
        <p:nvSpPr>
          <p:cNvPr id="4" name="Content Placeholder 3"/>
          <p:cNvSpPr>
            <a:spLocks noGrp="1"/>
          </p:cNvSpPr>
          <p:nvPr>
            <p:ph idx="1"/>
          </p:nvPr>
        </p:nvSpPr>
        <p:spPr>
          <a:xfrm>
            <a:off x="3575049" y="273050"/>
            <a:ext cx="5372727" cy="6419074"/>
          </a:xfrm>
        </p:spPr>
        <p:txBody>
          <a:bodyPr>
            <a:normAutofit/>
          </a:bodyPr>
          <a:lstStyle/>
          <a:p>
            <a:r>
              <a:rPr lang="en-GB" sz="2400" b="0" dirty="0" smtClean="0"/>
              <a:t>Pluralism: bodies &amp; subjective selves are different</a:t>
            </a:r>
          </a:p>
          <a:p>
            <a:endParaRPr lang="en-GB" sz="2400" b="0" dirty="0"/>
          </a:p>
          <a:p>
            <a:r>
              <a:rPr lang="en-GB" sz="2400" b="0" dirty="0" smtClean="0"/>
              <a:t>Gender is in part biological &amp; in part social</a:t>
            </a:r>
          </a:p>
        </p:txBody>
      </p:sp>
      <p:sp>
        <p:nvSpPr>
          <p:cNvPr id="3" name="Text Placeholder 2"/>
          <p:cNvSpPr>
            <a:spLocks noGrp="1"/>
          </p:cNvSpPr>
          <p:nvPr>
            <p:ph type="body" sz="half" idx="2"/>
          </p:nvPr>
        </p:nvSpPr>
        <p:spPr/>
        <p:txBody>
          <a:bodyPr/>
          <a:lstStyle/>
          <a:p>
            <a:r>
              <a:rPr lang="en-US" sz="4000" dirty="0" smtClean="0">
                <a:solidFill>
                  <a:schemeClr val="bg1">
                    <a:lumMod val="50000"/>
                  </a:schemeClr>
                </a:solidFill>
              </a:rPr>
              <a:t>Dualism</a:t>
            </a:r>
          </a:p>
          <a:p>
            <a:r>
              <a:rPr lang="en-US" sz="4000" dirty="0" smtClean="0"/>
              <a:t>Feminism</a:t>
            </a:r>
          </a:p>
          <a:p>
            <a:r>
              <a:rPr lang="en-US" sz="4000" dirty="0" smtClean="0">
                <a:solidFill>
                  <a:srgbClr val="7F7F7F"/>
                </a:solidFill>
              </a:rPr>
              <a:t>Privilege</a:t>
            </a:r>
          </a:p>
          <a:p>
            <a:r>
              <a:rPr lang="en-US" sz="4000" dirty="0" smtClean="0">
                <a:solidFill>
                  <a:srgbClr val="7F7F7F"/>
                </a:solidFill>
              </a:rPr>
              <a:t>Tech role</a:t>
            </a:r>
            <a:r>
              <a:rPr lang="en-US" sz="4000" dirty="0" smtClean="0"/>
              <a:t> </a:t>
            </a:r>
          </a:p>
          <a:p>
            <a:endParaRPr lang="en-US" dirty="0"/>
          </a:p>
        </p:txBody>
      </p:sp>
    </p:spTree>
    <p:extLst>
      <p:ext uri="{BB962C8B-B14F-4D97-AF65-F5344CB8AC3E}">
        <p14:creationId xmlns:p14="http://schemas.microsoft.com/office/powerpoint/2010/main" val="3768070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sz="3200" dirty="0" smtClean="0"/>
              <a:t>Body as politics?</a:t>
            </a:r>
            <a:endParaRPr lang="en-US" sz="3200" dirty="0"/>
          </a:p>
        </p:txBody>
      </p:sp>
      <p:sp>
        <p:nvSpPr>
          <p:cNvPr id="4" name="Content Placeholder 3"/>
          <p:cNvSpPr>
            <a:spLocks noGrp="1"/>
          </p:cNvSpPr>
          <p:nvPr>
            <p:ph idx="1"/>
          </p:nvPr>
        </p:nvSpPr>
        <p:spPr>
          <a:xfrm>
            <a:off x="3575049" y="273050"/>
            <a:ext cx="5372727" cy="6419074"/>
          </a:xfrm>
        </p:spPr>
        <p:txBody>
          <a:bodyPr>
            <a:normAutofit/>
          </a:bodyPr>
          <a:lstStyle/>
          <a:p>
            <a:r>
              <a:rPr lang="en-GB" b="0" dirty="0" smtClean="0"/>
              <a:t>Esoteric practices for the rich?</a:t>
            </a:r>
          </a:p>
          <a:p>
            <a:pPr lvl="1" indent="-228600"/>
            <a:r>
              <a:rPr lang="en-GB" b="0" dirty="0" smtClean="0">
                <a:solidFill>
                  <a:srgbClr val="FFFFFF"/>
                </a:solidFill>
              </a:rPr>
              <a:t>1. </a:t>
            </a:r>
            <a:r>
              <a:rPr lang="en-GB" dirty="0" smtClean="0">
                <a:solidFill>
                  <a:srgbClr val="FFFFFF"/>
                </a:solidFill>
              </a:rPr>
              <a:t>Esoteric: s</a:t>
            </a:r>
            <a:r>
              <a:rPr lang="en-GB" b="0" dirty="0" smtClean="0">
                <a:solidFill>
                  <a:srgbClr val="FFFFFF"/>
                </a:solidFill>
              </a:rPr>
              <a:t>omaesthetic experiences a freedom and basic right for all: living a better life!</a:t>
            </a:r>
            <a:endParaRPr lang="en-GB" dirty="0"/>
          </a:p>
          <a:p>
            <a:pPr lvl="1" indent="-228600"/>
            <a:r>
              <a:rPr lang="en-GB" b="0" dirty="0" smtClean="0">
                <a:solidFill>
                  <a:srgbClr val="FFFFFF"/>
                </a:solidFill>
              </a:rPr>
              <a:t>2. </a:t>
            </a:r>
            <a:r>
              <a:rPr lang="en-GB" dirty="0"/>
              <a:t>R</a:t>
            </a:r>
            <a:r>
              <a:rPr lang="en-GB" b="0" dirty="0" smtClean="0">
                <a:solidFill>
                  <a:srgbClr val="FFFFFF"/>
                </a:solidFill>
              </a:rPr>
              <a:t>ich: no, relevant to all design</a:t>
            </a:r>
          </a:p>
        </p:txBody>
      </p:sp>
      <p:sp>
        <p:nvSpPr>
          <p:cNvPr id="3" name="Text Placeholder 2"/>
          <p:cNvSpPr>
            <a:spLocks noGrp="1"/>
          </p:cNvSpPr>
          <p:nvPr>
            <p:ph type="body" sz="half" idx="2"/>
          </p:nvPr>
        </p:nvSpPr>
        <p:spPr/>
        <p:txBody>
          <a:bodyPr/>
          <a:lstStyle/>
          <a:p>
            <a:r>
              <a:rPr lang="en-US" sz="4000" dirty="0" smtClean="0">
                <a:solidFill>
                  <a:schemeClr val="bg1">
                    <a:lumMod val="50000"/>
                  </a:schemeClr>
                </a:solidFill>
              </a:rPr>
              <a:t>Dualism</a:t>
            </a:r>
          </a:p>
          <a:p>
            <a:r>
              <a:rPr lang="en-US" sz="4000" dirty="0" smtClean="0">
                <a:solidFill>
                  <a:schemeClr val="bg1">
                    <a:lumMod val="50000"/>
                  </a:schemeClr>
                </a:solidFill>
              </a:rPr>
              <a:t>Feminism</a:t>
            </a:r>
          </a:p>
          <a:p>
            <a:r>
              <a:rPr lang="en-US" sz="4000" dirty="0" smtClean="0">
                <a:solidFill>
                  <a:schemeClr val="bg1"/>
                </a:solidFill>
              </a:rPr>
              <a:t>Privilege</a:t>
            </a:r>
          </a:p>
          <a:p>
            <a:r>
              <a:rPr lang="en-US" sz="4000" dirty="0" smtClean="0">
                <a:solidFill>
                  <a:schemeClr val="bg1">
                    <a:lumMod val="50000"/>
                  </a:schemeClr>
                </a:solidFill>
              </a:rPr>
              <a:t>Tech role </a:t>
            </a:r>
          </a:p>
          <a:p>
            <a:endParaRPr lang="en-US" dirty="0"/>
          </a:p>
        </p:txBody>
      </p:sp>
    </p:spTree>
    <p:extLst>
      <p:ext uri="{BB962C8B-B14F-4D97-AF65-F5344CB8AC3E}">
        <p14:creationId xmlns:p14="http://schemas.microsoft.com/office/powerpoint/2010/main" val="33144579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sz="3200" dirty="0" smtClean="0"/>
              <a:t>Body as politics?</a:t>
            </a:r>
            <a:endParaRPr lang="en-US" sz="3200" dirty="0"/>
          </a:p>
        </p:txBody>
      </p:sp>
      <p:sp>
        <p:nvSpPr>
          <p:cNvPr id="4" name="Content Placeholder 3"/>
          <p:cNvSpPr>
            <a:spLocks noGrp="1"/>
          </p:cNvSpPr>
          <p:nvPr>
            <p:ph idx="1"/>
          </p:nvPr>
        </p:nvSpPr>
        <p:spPr>
          <a:xfrm>
            <a:off x="3575049" y="273050"/>
            <a:ext cx="5372727" cy="6419074"/>
          </a:xfrm>
        </p:spPr>
        <p:txBody>
          <a:bodyPr>
            <a:normAutofit/>
          </a:bodyPr>
          <a:lstStyle/>
          <a:p>
            <a:r>
              <a:rPr lang="en-GB" b="0" dirty="0" smtClean="0">
                <a:solidFill>
                  <a:srgbClr val="FFFFFF"/>
                </a:solidFill>
              </a:rPr>
              <a:t>Layers of technology creating distance between our “language-symbolic-oriented” selves and the “soma” selves?</a:t>
            </a:r>
          </a:p>
        </p:txBody>
      </p:sp>
      <p:sp>
        <p:nvSpPr>
          <p:cNvPr id="3" name="Text Placeholder 2"/>
          <p:cNvSpPr>
            <a:spLocks noGrp="1"/>
          </p:cNvSpPr>
          <p:nvPr>
            <p:ph type="body" sz="half" idx="2"/>
          </p:nvPr>
        </p:nvSpPr>
        <p:spPr/>
        <p:txBody>
          <a:bodyPr/>
          <a:lstStyle/>
          <a:p>
            <a:r>
              <a:rPr lang="en-US" sz="4000" dirty="0" smtClean="0">
                <a:solidFill>
                  <a:schemeClr val="bg1">
                    <a:lumMod val="50000"/>
                  </a:schemeClr>
                </a:solidFill>
              </a:rPr>
              <a:t>Dualism</a:t>
            </a:r>
          </a:p>
          <a:p>
            <a:r>
              <a:rPr lang="en-US" sz="4000" dirty="0" smtClean="0">
                <a:solidFill>
                  <a:schemeClr val="bg1">
                    <a:lumMod val="50000"/>
                  </a:schemeClr>
                </a:solidFill>
              </a:rPr>
              <a:t>Feminism</a:t>
            </a:r>
          </a:p>
          <a:p>
            <a:r>
              <a:rPr lang="en-US" sz="4000" dirty="0" smtClean="0">
                <a:solidFill>
                  <a:srgbClr val="7F7F7F"/>
                </a:solidFill>
              </a:rPr>
              <a:t>Privilege</a:t>
            </a:r>
          </a:p>
          <a:p>
            <a:r>
              <a:rPr lang="en-US" sz="4000" dirty="0" smtClean="0">
                <a:solidFill>
                  <a:schemeClr val="bg1"/>
                </a:solidFill>
              </a:rPr>
              <a:t>Tech role </a:t>
            </a:r>
          </a:p>
          <a:p>
            <a:endParaRPr lang="en-US" dirty="0"/>
          </a:p>
        </p:txBody>
      </p:sp>
    </p:spTree>
    <p:extLst>
      <p:ext uri="{BB962C8B-B14F-4D97-AF65-F5344CB8AC3E}">
        <p14:creationId xmlns:p14="http://schemas.microsoft.com/office/powerpoint/2010/main" val="13936828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Interfering with the body?</a:t>
            </a:r>
            <a:endParaRPr lang="en-GB" dirty="0"/>
          </a:p>
        </p:txBody>
      </p:sp>
      <p:sp>
        <p:nvSpPr>
          <p:cNvPr id="3" name="Text Placeholder 2"/>
          <p:cNvSpPr>
            <a:spLocks noGrp="1"/>
          </p:cNvSpPr>
          <p:nvPr>
            <p:ph type="body" idx="1"/>
          </p:nvPr>
        </p:nvSpPr>
        <p:spPr>
          <a:xfrm>
            <a:off x="127043" y="1005465"/>
            <a:ext cx="4039843" cy="5702045"/>
          </a:xfrm>
        </p:spPr>
        <p:txBody>
          <a:bodyPr/>
          <a:lstStyle/>
          <a:p>
            <a:r>
              <a:rPr lang="en-US" b="0" dirty="0">
                <a:solidFill>
                  <a:schemeClr val="bg1"/>
                </a:solidFill>
                <a:latin typeface="Calibri" charset="0"/>
              </a:rPr>
              <a:t>“First, no technological invention of virtual reality will negate the body’s centrality as the focus of affective, perceptual experience through which we experience and engage the world. </a:t>
            </a:r>
          </a:p>
          <a:p>
            <a:endParaRPr lang="en-US" b="0" dirty="0">
              <a:solidFill>
                <a:schemeClr val="bg1"/>
              </a:solidFill>
              <a:latin typeface="Calibri" charset="0"/>
            </a:endParaRPr>
          </a:p>
          <a:p>
            <a:r>
              <a:rPr lang="en-US" b="0" dirty="0">
                <a:solidFill>
                  <a:schemeClr val="bg1"/>
                </a:solidFill>
                <a:latin typeface="Calibri" charset="0"/>
              </a:rPr>
              <a:t>Second, that cultivating better skills of body consciousness can provide us with enhanced powers of concentration to help us overcome problems of distraction and stress caused by the new media’s superabundance of information and stimulation.”</a:t>
            </a:r>
          </a:p>
          <a:p>
            <a:endParaRPr lang="en-US" b="0" dirty="0">
              <a:solidFill>
                <a:schemeClr val="bg1"/>
              </a:solidFill>
              <a:latin typeface="Calibri" charset="0"/>
            </a:endParaRPr>
          </a:p>
          <a:p>
            <a:pPr fontAlgn="base">
              <a:spcBef>
                <a:spcPct val="0"/>
              </a:spcBef>
              <a:spcAft>
                <a:spcPct val="0"/>
              </a:spcAft>
            </a:pPr>
            <a:r>
              <a:rPr lang="en-US" sz="1400" b="0" dirty="0">
                <a:solidFill>
                  <a:schemeClr val="bg1"/>
                </a:solidFill>
                <a:latin typeface="Calibri" charset="0"/>
              </a:rPr>
              <a:t>Shusterman, R. Somaesthetics. </a:t>
            </a:r>
            <a:r>
              <a:rPr lang="en-US" sz="1400" b="0" i="1" dirty="0">
                <a:solidFill>
                  <a:schemeClr val="bg1"/>
                </a:solidFill>
                <a:latin typeface="Calibri" charset="0"/>
              </a:rPr>
              <a:t>The Encyclopedia of Human Computer Interaction</a:t>
            </a:r>
          </a:p>
          <a:p>
            <a:endParaRPr lang="en-GB" b="0" dirty="0">
              <a:solidFill>
                <a:schemeClr val="bg1"/>
              </a:solidFill>
            </a:endParaRPr>
          </a:p>
        </p:txBody>
      </p:sp>
      <p:sp>
        <p:nvSpPr>
          <p:cNvPr id="5" name="Title 1"/>
          <p:cNvSpPr txBox="1">
            <a:spLocks/>
          </p:cNvSpPr>
          <p:nvPr/>
        </p:nvSpPr>
        <p:spPr>
          <a:xfrm>
            <a:off x="4740119" y="5420386"/>
            <a:ext cx="4039843" cy="1147194"/>
          </a:xfrm>
          <a:prstGeom prst="rect">
            <a:avLst/>
          </a:prstGeom>
          <a:solidFill>
            <a:srgbClr val="FF0000"/>
          </a:solidFill>
        </p:spPr>
        <p:txBody>
          <a:bodyPr vert="horz" lIns="91440" tIns="45720" rIns="91440" bIns="45720" rtlCol="0" anchor="ctr">
            <a:noAutofit/>
          </a:bodyPr>
          <a:lstStyle>
            <a:lvl1pPr algn="l" defTabSz="457200" rtl="0" eaLnBrk="1" latinLnBrk="0" hangingPunct="1">
              <a:spcBef>
                <a:spcPct val="0"/>
              </a:spcBef>
              <a:buNone/>
              <a:defRPr sz="2400" b="1" kern="1200" cap="none">
                <a:solidFill>
                  <a:srgbClr val="FFFFFF"/>
                </a:solidFill>
                <a:latin typeface="+mj-lt"/>
                <a:ea typeface="+mj-ea"/>
                <a:cs typeface="+mj-cs"/>
              </a:defRPr>
            </a:lvl1pPr>
          </a:lstStyle>
          <a:p>
            <a:r>
              <a:rPr lang="en-GB" dirty="0" smtClean="0"/>
              <a:t>Can we afford to </a:t>
            </a:r>
            <a:r>
              <a:rPr lang="en-GB" i="1" dirty="0" smtClean="0"/>
              <a:t>not</a:t>
            </a:r>
            <a:r>
              <a:rPr lang="en-GB" dirty="0" smtClean="0"/>
              <a:t> engage with somaesthetics?</a:t>
            </a:r>
            <a:endParaRPr lang="en-GB" dirty="0"/>
          </a:p>
        </p:txBody>
      </p:sp>
      <p:pic>
        <p:nvPicPr>
          <p:cNvPr id="7" name="Picture 6"/>
          <p:cNvPicPr>
            <a:picLocks noChangeAspect="1"/>
          </p:cNvPicPr>
          <p:nvPr/>
        </p:nvPicPr>
        <p:blipFill>
          <a:blip r:embed="rId2"/>
          <a:stretch>
            <a:fillRect/>
          </a:stretch>
        </p:blipFill>
        <p:spPr>
          <a:xfrm>
            <a:off x="4416365" y="131946"/>
            <a:ext cx="4600677" cy="2293766"/>
          </a:xfrm>
          <a:prstGeom prst="rect">
            <a:avLst/>
          </a:prstGeom>
          <a:ln>
            <a:noFill/>
          </a:ln>
        </p:spPr>
      </p:pic>
    </p:spTree>
    <p:extLst>
      <p:ext uri="{BB962C8B-B14F-4D97-AF65-F5344CB8AC3E}">
        <p14:creationId xmlns:p14="http://schemas.microsoft.com/office/powerpoint/2010/main" val="256484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From sensing to actuation</a:t>
            </a:r>
            <a:endParaRPr lang="en-US" sz="2800" dirty="0"/>
          </a:p>
        </p:txBody>
      </p:sp>
      <p:sp>
        <p:nvSpPr>
          <p:cNvPr id="5" name="Text Placeholder 4"/>
          <p:cNvSpPr>
            <a:spLocks noGrp="1"/>
          </p:cNvSpPr>
          <p:nvPr>
            <p:ph type="body" idx="1"/>
          </p:nvPr>
        </p:nvSpPr>
        <p:spPr>
          <a:xfrm>
            <a:off x="127043" y="1005466"/>
            <a:ext cx="8666658" cy="5303756"/>
          </a:xfrm>
        </p:spPr>
        <p:txBody>
          <a:bodyPr anchor="ctr">
            <a:normAutofit/>
          </a:bodyPr>
          <a:lstStyle/>
          <a:p>
            <a:r>
              <a:rPr lang="en-US" sz="2800" b="0" dirty="0" smtClean="0"/>
              <a:t>Actuation in a broader sense – what change are we bringing to the world? Innovative actuation needed!</a:t>
            </a:r>
          </a:p>
          <a:p>
            <a:endParaRPr lang="en-US" sz="2800" b="0" dirty="0" smtClean="0"/>
          </a:p>
          <a:p>
            <a:r>
              <a:rPr lang="en-US" sz="2800" b="0" dirty="0" smtClean="0"/>
              <a:t>Research through Design</a:t>
            </a:r>
          </a:p>
          <a:p>
            <a:endParaRPr lang="en-US" sz="2800" b="0" dirty="0"/>
          </a:p>
          <a:p>
            <a:r>
              <a:rPr lang="en-US" sz="2800" b="0" dirty="0" smtClean="0"/>
              <a:t>Somaesthetics ≠ fluffy mindfulness practices, but has broader scope – </a:t>
            </a:r>
            <a:r>
              <a:rPr lang="en-US" sz="2800" b="0" smtClean="0"/>
              <a:t>designing for “</a:t>
            </a:r>
            <a:r>
              <a:rPr lang="en-US" sz="2800" b="0" dirty="0" err="1" smtClean="0"/>
              <a:t>good</a:t>
            </a:r>
            <a:r>
              <a:rPr lang="en-US" sz="2800" b="0" dirty="0" smtClean="0"/>
              <a:t> life”, desire &amp; ethics!</a:t>
            </a:r>
          </a:p>
          <a:p>
            <a:endParaRPr lang="en-US" sz="2800" b="0" dirty="0"/>
          </a:p>
        </p:txBody>
      </p:sp>
    </p:spTree>
    <p:extLst>
      <p:ext uri="{BB962C8B-B14F-4D97-AF65-F5344CB8AC3E}">
        <p14:creationId xmlns:p14="http://schemas.microsoft.com/office/powerpoint/2010/main" val="22057934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Soma Design Manifesto</a:t>
            </a:r>
            <a:endParaRPr lang="en-US" dirty="0"/>
          </a:p>
        </p:txBody>
      </p:sp>
      <p:sp>
        <p:nvSpPr>
          <p:cNvPr id="6" name="Text Placeholder 5"/>
          <p:cNvSpPr>
            <a:spLocks noGrp="1"/>
          </p:cNvSpPr>
          <p:nvPr>
            <p:ph type="body" idx="1"/>
          </p:nvPr>
        </p:nvSpPr>
        <p:spPr>
          <a:xfrm>
            <a:off x="127042" y="1005465"/>
            <a:ext cx="8790189" cy="5702045"/>
          </a:xfrm>
        </p:spPr>
        <p:txBody>
          <a:bodyPr>
            <a:noAutofit/>
          </a:bodyPr>
          <a:lstStyle/>
          <a:p>
            <a:pPr marL="457200" indent="-457200">
              <a:buFont typeface="+mj-lt"/>
              <a:buAutoNum type="arabicPeriod"/>
            </a:pPr>
            <a:r>
              <a:rPr lang="en-US" sz="3200" b="0" dirty="0" smtClean="0"/>
              <a:t>We </a:t>
            </a:r>
            <a:r>
              <a:rPr lang="en-US" sz="3200" b="0" dirty="0"/>
              <a:t>design for living better lives – not for dying</a:t>
            </a:r>
          </a:p>
          <a:p>
            <a:pPr marL="457200" indent="-457200">
              <a:buFont typeface="+mj-lt"/>
              <a:buAutoNum type="arabicPeriod"/>
            </a:pPr>
            <a:r>
              <a:rPr lang="en-US" sz="3200" b="0" dirty="0" smtClean="0"/>
              <a:t>We </a:t>
            </a:r>
            <a:r>
              <a:rPr lang="en-US" sz="3200" b="0" dirty="0"/>
              <a:t>design to move the passions in others and ourselves</a:t>
            </a:r>
          </a:p>
          <a:p>
            <a:pPr marL="457200" indent="-457200">
              <a:buFont typeface="+mj-lt"/>
              <a:buAutoNum type="arabicPeriod"/>
            </a:pPr>
            <a:r>
              <a:rPr lang="en-US" sz="3200" b="0" dirty="0" smtClean="0"/>
              <a:t>We </a:t>
            </a:r>
            <a:r>
              <a:rPr lang="en-US" sz="3200" b="0" dirty="0"/>
              <a:t>are movement, through and through</a:t>
            </a:r>
          </a:p>
          <a:p>
            <a:pPr marL="457200" indent="-457200">
              <a:buFont typeface="+mj-lt"/>
              <a:buAutoNum type="arabicPeriod"/>
            </a:pPr>
            <a:r>
              <a:rPr lang="en-US" sz="3200" b="0" dirty="0" smtClean="0"/>
              <a:t>We </a:t>
            </a:r>
            <a:r>
              <a:rPr lang="en-US" sz="3200" b="0" dirty="0"/>
              <a:t>design with ourselves – through empathy and compassion</a:t>
            </a:r>
          </a:p>
          <a:p>
            <a:pPr marL="457200" indent="-457200">
              <a:buFont typeface="+mj-lt"/>
              <a:buAutoNum type="arabicPeriod"/>
            </a:pPr>
            <a:r>
              <a:rPr lang="en-US" sz="3200" b="0" dirty="0" smtClean="0"/>
              <a:t>We </a:t>
            </a:r>
            <a:r>
              <a:rPr lang="en-US" sz="3200" b="0" dirty="0"/>
              <a:t>design slowly</a:t>
            </a:r>
          </a:p>
          <a:p>
            <a:pPr marL="457200" indent="-457200">
              <a:buFont typeface="+mj-lt"/>
              <a:buAutoNum type="arabicPeriod"/>
            </a:pPr>
            <a:r>
              <a:rPr lang="en-US" sz="3200" b="0" dirty="0" smtClean="0"/>
              <a:t>We </a:t>
            </a:r>
            <a:r>
              <a:rPr lang="en-US" sz="3200" b="0" dirty="0"/>
              <a:t>cultivate our aesthetic appreciation</a:t>
            </a:r>
          </a:p>
          <a:p>
            <a:pPr marL="457200" indent="-457200">
              <a:buFont typeface="+mj-lt"/>
              <a:buAutoNum type="arabicPeriod"/>
            </a:pPr>
            <a:r>
              <a:rPr lang="en-US" sz="3200" b="0" dirty="0" smtClean="0"/>
              <a:t>We </a:t>
            </a:r>
            <a:r>
              <a:rPr lang="en-US" sz="3200" b="0" dirty="0"/>
              <a:t>disrupt the habitual &amp; engage with the familiar</a:t>
            </a:r>
          </a:p>
          <a:p>
            <a:endParaRPr lang="en-US" sz="3200" dirty="0"/>
          </a:p>
        </p:txBody>
      </p:sp>
    </p:spTree>
    <p:extLst>
      <p:ext uri="{BB962C8B-B14F-4D97-AF65-F5344CB8AC3E}">
        <p14:creationId xmlns:p14="http://schemas.microsoft.com/office/powerpoint/2010/main" val="6230844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Thank you!</a:t>
            </a:r>
            <a:endParaRPr lang="en-GB" dirty="0"/>
          </a:p>
        </p:txBody>
      </p:sp>
      <p:sp>
        <p:nvSpPr>
          <p:cNvPr id="3" name="Text Placeholder 2"/>
          <p:cNvSpPr>
            <a:spLocks noGrp="1"/>
          </p:cNvSpPr>
          <p:nvPr>
            <p:ph type="body" idx="1"/>
          </p:nvPr>
        </p:nvSpPr>
        <p:spPr/>
        <p:txBody>
          <a:bodyPr>
            <a:normAutofit/>
          </a:bodyPr>
          <a:lstStyle/>
          <a:p>
            <a:pPr fontAlgn="base">
              <a:spcBef>
                <a:spcPct val="0"/>
              </a:spcBef>
              <a:spcAft>
                <a:spcPct val="0"/>
              </a:spcAft>
            </a:pPr>
            <a:r>
              <a:rPr lang="en-US" sz="2400" b="0" dirty="0" smtClean="0">
                <a:latin typeface="Calibri" charset="0"/>
              </a:rPr>
              <a:t>To me Somaesthetic Design brings:</a:t>
            </a:r>
          </a:p>
          <a:p>
            <a:pPr marL="342900" indent="-342900" fontAlgn="base">
              <a:spcBef>
                <a:spcPct val="0"/>
              </a:spcBef>
              <a:spcAft>
                <a:spcPct val="0"/>
              </a:spcAft>
              <a:buFont typeface="Arial"/>
              <a:buChar char="•"/>
            </a:pPr>
            <a:r>
              <a:rPr lang="en-US" sz="2400" b="0" dirty="0" smtClean="0">
                <a:latin typeface="Calibri" charset="0"/>
              </a:rPr>
              <a:t>Firm basis in our corporeal realities</a:t>
            </a:r>
          </a:p>
          <a:p>
            <a:pPr marL="342900" indent="-342900" fontAlgn="base">
              <a:spcBef>
                <a:spcPct val="0"/>
              </a:spcBef>
              <a:spcAft>
                <a:spcPct val="0"/>
              </a:spcAft>
              <a:buFont typeface="Arial"/>
              <a:buChar char="•"/>
            </a:pPr>
            <a:r>
              <a:rPr lang="en-US" sz="2400" b="0" dirty="0" smtClean="0">
                <a:latin typeface="Calibri" charset="0"/>
              </a:rPr>
              <a:t>Self-knowledge</a:t>
            </a:r>
          </a:p>
          <a:p>
            <a:pPr marL="342900" indent="-342900" fontAlgn="base">
              <a:spcBef>
                <a:spcPct val="0"/>
              </a:spcBef>
              <a:spcAft>
                <a:spcPct val="0"/>
              </a:spcAft>
              <a:buFont typeface="Arial"/>
              <a:buChar char="•"/>
            </a:pPr>
            <a:r>
              <a:rPr lang="en-US" sz="2400" b="0" dirty="0" smtClean="0">
                <a:latin typeface="Calibri" charset="0"/>
              </a:rPr>
              <a:t>Compassion</a:t>
            </a:r>
          </a:p>
          <a:p>
            <a:pPr marL="342900" indent="-342900" fontAlgn="base">
              <a:spcBef>
                <a:spcPct val="0"/>
              </a:spcBef>
              <a:spcAft>
                <a:spcPct val="0"/>
              </a:spcAft>
              <a:buFont typeface="Arial"/>
              <a:buChar char="•"/>
            </a:pPr>
            <a:r>
              <a:rPr lang="en-US" sz="2400" b="0" dirty="0">
                <a:latin typeface="Calibri" charset="0"/>
              </a:rPr>
              <a:t>Ethical considerations</a:t>
            </a:r>
          </a:p>
          <a:p>
            <a:pPr marL="342900" indent="-342900" fontAlgn="base">
              <a:spcBef>
                <a:spcPct val="0"/>
              </a:spcBef>
              <a:spcAft>
                <a:spcPct val="0"/>
              </a:spcAft>
              <a:buFont typeface="Arial"/>
              <a:buChar char="•"/>
            </a:pPr>
            <a:r>
              <a:rPr lang="en-US" sz="2400" b="0" dirty="0">
                <a:latin typeface="Calibri" charset="0"/>
              </a:rPr>
              <a:t>Politics</a:t>
            </a:r>
          </a:p>
          <a:p>
            <a:pPr marL="342900" indent="-342900" fontAlgn="base">
              <a:spcBef>
                <a:spcPct val="0"/>
              </a:spcBef>
              <a:spcAft>
                <a:spcPct val="0"/>
              </a:spcAft>
              <a:buFont typeface="Arial"/>
              <a:buChar char="•"/>
            </a:pPr>
            <a:r>
              <a:rPr lang="en-US" sz="2400" b="0" dirty="0">
                <a:latin typeface="Calibri" charset="0"/>
              </a:rPr>
              <a:t>Active intervention</a:t>
            </a:r>
          </a:p>
          <a:p>
            <a:pPr marL="342900" indent="-342900" fontAlgn="base">
              <a:spcBef>
                <a:spcPct val="0"/>
              </a:spcBef>
              <a:spcAft>
                <a:spcPct val="0"/>
              </a:spcAft>
              <a:buFont typeface="Arial"/>
              <a:buChar char="•"/>
            </a:pPr>
            <a:r>
              <a:rPr lang="en-US" sz="2400" b="0" dirty="0">
                <a:latin typeface="Calibri" charset="0"/>
              </a:rPr>
              <a:t>Ideals for how to live a better life</a:t>
            </a:r>
          </a:p>
          <a:p>
            <a:pPr marL="342900" indent="-342900" fontAlgn="base">
              <a:spcBef>
                <a:spcPct val="0"/>
              </a:spcBef>
              <a:spcAft>
                <a:spcPct val="0"/>
              </a:spcAft>
              <a:buFont typeface="Arial"/>
              <a:buChar char="•"/>
            </a:pPr>
            <a:r>
              <a:rPr lang="en-US" sz="2400" b="0" dirty="0">
                <a:latin typeface="Calibri" charset="0"/>
              </a:rPr>
              <a:t>Recognition of different bodies</a:t>
            </a:r>
          </a:p>
          <a:p>
            <a:pPr fontAlgn="base">
              <a:spcBef>
                <a:spcPct val="0"/>
              </a:spcBef>
              <a:spcAft>
                <a:spcPct val="0"/>
              </a:spcAft>
            </a:pPr>
            <a:endParaRPr lang="en-US" sz="2400" dirty="0" smtClean="0">
              <a:latin typeface="Calibri" charset="0"/>
            </a:endParaRPr>
          </a:p>
          <a:p>
            <a:pPr fontAlgn="base">
              <a:spcBef>
                <a:spcPct val="0"/>
              </a:spcBef>
              <a:spcAft>
                <a:spcPct val="0"/>
              </a:spcAft>
            </a:pPr>
            <a:endParaRPr lang="en-US" sz="2400" dirty="0" smtClean="0">
              <a:latin typeface="Calibri" charset="0"/>
            </a:endParaRPr>
          </a:p>
          <a:p>
            <a:pPr fontAlgn="base">
              <a:spcBef>
                <a:spcPct val="0"/>
              </a:spcBef>
              <a:spcAft>
                <a:spcPct val="0"/>
              </a:spcAft>
            </a:pPr>
            <a:endParaRPr lang="en-US" sz="2400" dirty="0">
              <a:latin typeface="Calibri" charset="0"/>
            </a:endParaRPr>
          </a:p>
          <a:p>
            <a:pPr fontAlgn="base">
              <a:spcBef>
                <a:spcPct val="0"/>
              </a:spcBef>
              <a:spcAft>
                <a:spcPct val="0"/>
              </a:spcAft>
            </a:pPr>
            <a:endParaRPr lang="en-US" sz="2400" dirty="0">
              <a:latin typeface="Calibri" charset="0"/>
            </a:endParaRPr>
          </a:p>
          <a:p>
            <a:endParaRPr lang="en-GB" sz="2400" dirty="0" smtClean="0"/>
          </a:p>
        </p:txBody>
      </p:sp>
      <p:pic>
        <p:nvPicPr>
          <p:cNvPr id="4" name="Picture 3" descr="14550493_10153735188221059_1978350352_o.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38548" y="133674"/>
            <a:ext cx="4647334" cy="4290401"/>
          </a:xfrm>
          <a:prstGeom prst="rect">
            <a:avLst/>
          </a:prstGeom>
          <a:ln w="28575" cmpd="sng">
            <a:noFill/>
          </a:ln>
          <a:effectLst>
            <a:outerShdw blurRad="50800" dist="38100" dir="2700000" algn="tl" rotWithShape="0">
              <a:srgbClr val="000000">
                <a:alpha val="43000"/>
              </a:srgbClr>
            </a:outerShdw>
          </a:effectLst>
        </p:spPr>
      </p:pic>
      <p:sp>
        <p:nvSpPr>
          <p:cNvPr id="5" name="TextBox 4"/>
          <p:cNvSpPr txBox="1"/>
          <p:nvPr/>
        </p:nvSpPr>
        <p:spPr>
          <a:xfrm>
            <a:off x="5503294" y="5862134"/>
            <a:ext cx="3656548" cy="1077218"/>
          </a:xfrm>
          <a:prstGeom prst="rect">
            <a:avLst/>
          </a:prstGeom>
          <a:noFill/>
        </p:spPr>
        <p:txBody>
          <a:bodyPr wrap="square" rtlCol="0">
            <a:spAutoFit/>
          </a:bodyPr>
          <a:lstStyle/>
          <a:p>
            <a:r>
              <a:rPr lang="en-GB" sz="1600" dirty="0">
                <a:solidFill>
                  <a:schemeClr val="bg1"/>
                </a:solidFill>
                <a:latin typeface="+mn-lt"/>
              </a:rPr>
              <a:t>Work was done in the Mobile Life centre in collaboration with IKEA and Boris Design Ltd</a:t>
            </a:r>
          </a:p>
          <a:p>
            <a:endParaRPr lang="en-US" sz="1600" dirty="0">
              <a:solidFill>
                <a:schemeClr val="bg1"/>
              </a:solidFill>
              <a:latin typeface="+mn-lt"/>
            </a:endParaRPr>
          </a:p>
        </p:txBody>
      </p:sp>
      <p:pic>
        <p:nvPicPr>
          <p:cNvPr id="6" name="Picture 5"/>
          <p:cNvPicPr>
            <a:picLocks noChangeAspect="1"/>
          </p:cNvPicPr>
          <p:nvPr/>
        </p:nvPicPr>
        <p:blipFill rotWithShape="1">
          <a:blip r:embed="rId4"/>
          <a:srcRect l="26863" t="11469" r="27605" b="9171"/>
          <a:stretch/>
        </p:blipFill>
        <p:spPr>
          <a:xfrm>
            <a:off x="4338548" y="5706229"/>
            <a:ext cx="941565" cy="1001281"/>
          </a:xfrm>
          <a:prstGeom prst="rect">
            <a:avLst/>
          </a:prstGeom>
        </p:spPr>
      </p:pic>
    </p:spTree>
    <p:extLst>
      <p:ext uri="{BB962C8B-B14F-4D97-AF65-F5344CB8AC3E}">
        <p14:creationId xmlns:p14="http://schemas.microsoft.com/office/powerpoint/2010/main" val="2125992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Feldenkrais™</a:t>
            </a:r>
            <a:endParaRPr lang="en-GB" dirty="0"/>
          </a:p>
        </p:txBody>
      </p:sp>
      <p:sp>
        <p:nvSpPr>
          <p:cNvPr id="8" name="Content Placeholder 7"/>
          <p:cNvSpPr>
            <a:spLocks noGrp="1"/>
          </p:cNvSpPr>
          <p:nvPr>
            <p:ph idx="1"/>
          </p:nvPr>
        </p:nvSpPr>
        <p:spPr/>
        <p:txBody>
          <a:bodyPr>
            <a:normAutofit lnSpcReduction="10000"/>
          </a:bodyPr>
          <a:lstStyle/>
          <a:p>
            <a:r>
              <a:rPr lang="en-GB" dirty="0" smtClean="0"/>
              <a:t>Movement aesthetics</a:t>
            </a:r>
          </a:p>
          <a:p>
            <a:pPr lvl="1"/>
            <a:r>
              <a:rPr lang="en-GB" dirty="0" smtClean="0"/>
              <a:t>Returning to the basic pleasures of moving – like a baby</a:t>
            </a:r>
          </a:p>
          <a:p>
            <a:pPr lvl="1"/>
            <a:r>
              <a:rPr lang="en-GB" dirty="0" smtClean="0"/>
              <a:t>Extending your repertory of movements &amp; experiences</a:t>
            </a:r>
          </a:p>
          <a:p>
            <a:pPr lvl="1"/>
            <a:r>
              <a:rPr lang="en-GB" dirty="0" smtClean="0"/>
              <a:t>Learning more about yourself - directing attention</a:t>
            </a:r>
          </a:p>
        </p:txBody>
      </p:sp>
      <p:sp>
        <p:nvSpPr>
          <p:cNvPr id="2" name="TextBox 1"/>
          <p:cNvSpPr txBox="1"/>
          <p:nvPr/>
        </p:nvSpPr>
        <p:spPr>
          <a:xfrm>
            <a:off x="0" y="6237848"/>
            <a:ext cx="3624529" cy="400110"/>
          </a:xfrm>
          <a:prstGeom prst="rect">
            <a:avLst/>
          </a:prstGeom>
          <a:noFill/>
        </p:spPr>
        <p:txBody>
          <a:bodyPr wrap="square" rtlCol="0">
            <a:spAutoFit/>
          </a:bodyPr>
          <a:lstStyle/>
          <a:p>
            <a:r>
              <a:rPr lang="en-GB" sz="2000" dirty="0" smtClean="0">
                <a:solidFill>
                  <a:schemeClr val="bg1"/>
                </a:solidFill>
                <a:latin typeface="+mn-lt"/>
              </a:rPr>
              <a:t>thenext25years.tumblr.com</a:t>
            </a:r>
            <a:r>
              <a:rPr lang="en-GB" sz="2000" dirty="0">
                <a:solidFill>
                  <a:schemeClr val="bg1"/>
                </a:solidFill>
                <a:latin typeface="+mn-lt"/>
              </a:rPr>
              <a:t>/</a:t>
            </a:r>
          </a:p>
        </p:txBody>
      </p:sp>
      <p:sp>
        <p:nvSpPr>
          <p:cNvPr id="3" name="Media Placeholder 2"/>
          <p:cNvSpPr>
            <a:spLocks noGrp="1"/>
          </p:cNvSpPr>
          <p:nvPr>
            <p:ph type="media" sz="quarter" idx="11"/>
          </p:nvPr>
        </p:nvSpPr>
        <p:spPr/>
      </p:sp>
    </p:spTree>
    <p:extLst>
      <p:ext uri="{BB962C8B-B14F-4D97-AF65-F5344CB8AC3E}">
        <p14:creationId xmlns:p14="http://schemas.microsoft.com/office/powerpoint/2010/main" val="3532169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Breathing Light</a:t>
            </a:r>
            <a:endParaRPr lang="en-GB" dirty="0"/>
          </a:p>
        </p:txBody>
      </p:sp>
      <p:pic>
        <p:nvPicPr>
          <p:cNvPr id="12" name="Picture 11" descr="Lampan_3-retusch.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633" y="271911"/>
            <a:ext cx="3245026" cy="4390726"/>
          </a:xfrm>
          <a:prstGeom prst="rect">
            <a:avLst/>
          </a:prstGeom>
          <a:ln w="28575" cmpd="sng">
            <a:noFill/>
          </a:ln>
          <a:effectLst>
            <a:outerShdw blurRad="50800" dist="38100" dir="2700000" algn="tl" rotWithShape="0">
              <a:srgbClr val="000000">
                <a:alpha val="43000"/>
              </a:srgbClr>
            </a:outerShdw>
          </a:effectLst>
        </p:spPr>
      </p:pic>
      <p:pic>
        <p:nvPicPr>
          <p:cNvPr id="13" name="Picture 12" descr="Lampan_4-retusch.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3160" y="271911"/>
            <a:ext cx="3654512" cy="4390726"/>
          </a:xfrm>
          <a:prstGeom prst="rect">
            <a:avLst/>
          </a:prstGeom>
          <a:ln w="28575" cmpd="sng">
            <a:noFill/>
          </a:ln>
          <a:effectLst>
            <a:outerShdw blurRad="50800" dist="38100" dir="2700000" algn="tl" rotWithShape="0">
              <a:srgbClr val="000000">
                <a:alpha val="43000"/>
              </a:srgbClr>
            </a:outerShdw>
          </a:effectLst>
        </p:spPr>
      </p:pic>
      <p:sp>
        <p:nvSpPr>
          <p:cNvPr id="14" name="Content Placeholder 6"/>
          <p:cNvSpPr>
            <a:spLocks noGrp="1"/>
          </p:cNvSpPr>
          <p:nvPr>
            <p:ph idx="1"/>
          </p:nvPr>
        </p:nvSpPr>
        <p:spPr>
          <a:xfrm>
            <a:off x="3889094" y="4818202"/>
            <a:ext cx="5254905" cy="2039798"/>
          </a:xfrm>
        </p:spPr>
        <p:txBody>
          <a:bodyPr/>
          <a:lstStyle/>
          <a:p>
            <a:r>
              <a:rPr lang="en-GB" dirty="0" smtClean="0"/>
              <a:t>Put attention to your breathing</a:t>
            </a:r>
          </a:p>
          <a:p>
            <a:pPr lvl="1"/>
            <a:r>
              <a:rPr lang="en-GB" dirty="0" smtClean="0"/>
              <a:t>Lamp will dim in the same tempo as your breathing</a:t>
            </a:r>
          </a:p>
          <a:p>
            <a:pPr lvl="1"/>
            <a:r>
              <a:rPr lang="en-GB" dirty="0" smtClean="0"/>
              <a:t>Enclosure makes you feel taken care of</a:t>
            </a:r>
            <a:endParaRPr lang="en-GB" dirty="0"/>
          </a:p>
          <a:p>
            <a:pPr lvl="1"/>
            <a:r>
              <a:rPr lang="en-GB" sz="1600" dirty="0" smtClean="0"/>
              <a:t>(Höök et al., 2016, Höök et al., 2015)</a:t>
            </a:r>
            <a:endParaRPr lang="en-GB" sz="1600" dirty="0"/>
          </a:p>
        </p:txBody>
      </p:sp>
    </p:spTree>
    <p:extLst>
      <p:ext uri="{BB962C8B-B14F-4D97-AF65-F5344CB8AC3E}">
        <p14:creationId xmlns:p14="http://schemas.microsoft.com/office/powerpoint/2010/main" val="800467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Breathing Light</a:t>
            </a:r>
            <a:endParaRPr lang="en-GB" dirty="0"/>
          </a:p>
        </p:txBody>
      </p:sp>
      <p:sp>
        <p:nvSpPr>
          <p:cNvPr id="6" name="Content Placeholder 6"/>
          <p:cNvSpPr txBox="1">
            <a:spLocks/>
          </p:cNvSpPr>
          <p:nvPr/>
        </p:nvSpPr>
        <p:spPr>
          <a:xfrm>
            <a:off x="3889094" y="4818202"/>
            <a:ext cx="5254905" cy="2039798"/>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2400" b="1" kern="1200">
                <a:solidFill>
                  <a:srgbClr val="FFFFFF"/>
                </a:solidFill>
                <a:latin typeface="+mn-lt"/>
                <a:ea typeface="+mn-ea"/>
                <a:cs typeface="+mn-cs"/>
              </a:defRPr>
            </a:lvl1pPr>
            <a:lvl2pPr marL="0" indent="0" algn="l" defTabSz="457200" rtl="0" eaLnBrk="1" latinLnBrk="0" hangingPunct="1">
              <a:spcBef>
                <a:spcPct val="20000"/>
              </a:spcBef>
              <a:buFont typeface="Arial"/>
              <a:buNone/>
              <a:defRPr sz="20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mtClean="0"/>
              <a:t>Put attention to your breathing</a:t>
            </a:r>
          </a:p>
          <a:p>
            <a:pPr lvl="1"/>
            <a:r>
              <a:rPr lang="en-GB" smtClean="0"/>
              <a:t>Lamp will dim in the same tempo as your breathing</a:t>
            </a:r>
          </a:p>
          <a:p>
            <a:pPr lvl="1"/>
            <a:r>
              <a:rPr lang="en-GB" smtClean="0"/>
              <a:t>Enclosure makes you feel taken care of</a:t>
            </a:r>
          </a:p>
          <a:p>
            <a:pPr lvl="1"/>
            <a:r>
              <a:rPr lang="en-GB" sz="1600" smtClean="0"/>
              <a:t>(Höök et al., 2016, Höök et al., 2015)</a:t>
            </a:r>
            <a:endParaRPr lang="en-GB" sz="1600" dirty="0"/>
          </a:p>
        </p:txBody>
      </p:sp>
      <p:sp>
        <p:nvSpPr>
          <p:cNvPr id="2" name="Media Placeholder 1"/>
          <p:cNvSpPr>
            <a:spLocks noGrp="1"/>
          </p:cNvSpPr>
          <p:nvPr>
            <p:ph type="media" sz="quarter" idx="11"/>
          </p:nvPr>
        </p:nvSpPr>
        <p:spPr/>
      </p:sp>
    </p:spTree>
    <p:extLst>
      <p:ext uri="{BB962C8B-B14F-4D97-AF65-F5344CB8AC3E}">
        <p14:creationId xmlns:p14="http://schemas.microsoft.com/office/powerpoint/2010/main" val="3197953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Soma Mat</a:t>
            </a:r>
            <a:endParaRPr lang="en-GB" dirty="0"/>
          </a:p>
        </p:txBody>
      </p:sp>
      <p:sp>
        <p:nvSpPr>
          <p:cNvPr id="7" name="Content Placeholder 6"/>
          <p:cNvSpPr>
            <a:spLocks noGrp="1"/>
          </p:cNvSpPr>
          <p:nvPr>
            <p:ph idx="1"/>
          </p:nvPr>
        </p:nvSpPr>
        <p:spPr>
          <a:xfrm>
            <a:off x="3889094" y="4859620"/>
            <a:ext cx="5254905" cy="1998380"/>
          </a:xfrm>
        </p:spPr>
        <p:txBody>
          <a:bodyPr/>
          <a:lstStyle/>
          <a:p>
            <a:r>
              <a:rPr lang="en-GB" dirty="0" smtClean="0"/>
              <a:t>Guiding attention with heat</a:t>
            </a:r>
          </a:p>
          <a:p>
            <a:pPr lvl="1"/>
            <a:r>
              <a:rPr lang="en-GB" dirty="0" smtClean="0"/>
              <a:t>Heating up underneath your different body parts to help direct attention</a:t>
            </a:r>
          </a:p>
          <a:p>
            <a:pPr lvl="1"/>
            <a:r>
              <a:rPr lang="en-GB" dirty="0" smtClean="0"/>
              <a:t>The heat follows Feldenkrais instructions</a:t>
            </a:r>
          </a:p>
          <a:p>
            <a:pPr lvl="1"/>
            <a:r>
              <a:rPr lang="en-GB" sz="1600" dirty="0"/>
              <a:t>(Höök et al., 2016, Höök et al., 2015</a:t>
            </a:r>
            <a:r>
              <a:rPr lang="en-GB" sz="1600" dirty="0" smtClean="0"/>
              <a:t>)</a:t>
            </a:r>
            <a:endParaRPr lang="en-GB" sz="1600" dirty="0"/>
          </a:p>
        </p:txBody>
      </p:sp>
      <p:pic>
        <p:nvPicPr>
          <p:cNvPr id="10" name="Picture 9" descr="Mattan_2-retusch.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492" y="739577"/>
            <a:ext cx="4428754" cy="3057965"/>
          </a:xfrm>
          <a:prstGeom prst="rect">
            <a:avLst/>
          </a:prstGeom>
          <a:ln w="28575" cmpd="sng">
            <a:noFill/>
          </a:ln>
          <a:effectLst>
            <a:outerShdw blurRad="50800" dist="38100" dir="2700000" algn="tl" rotWithShape="0">
              <a:srgbClr val="000000">
                <a:alpha val="43000"/>
              </a:srgbClr>
            </a:outerShdw>
          </a:effectLst>
        </p:spPr>
      </p:pic>
      <p:pic>
        <p:nvPicPr>
          <p:cNvPr id="11" name="Picture 10" descr="Mattan_6-retusch.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0416" y="297538"/>
            <a:ext cx="2871872" cy="4303130"/>
          </a:xfrm>
          <a:prstGeom prst="rect">
            <a:avLst/>
          </a:prstGeom>
          <a:ln w="28575" cmpd="sng">
            <a:no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5752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Soma Mat</a:t>
            </a:r>
            <a:endParaRPr lang="en-GB" dirty="0"/>
          </a:p>
        </p:txBody>
      </p:sp>
      <p:sp>
        <p:nvSpPr>
          <p:cNvPr id="6" name="Content Placeholder 6"/>
          <p:cNvSpPr>
            <a:spLocks noGrp="1"/>
          </p:cNvSpPr>
          <p:nvPr>
            <p:ph idx="1"/>
          </p:nvPr>
        </p:nvSpPr>
        <p:spPr>
          <a:xfrm>
            <a:off x="3889094" y="4859620"/>
            <a:ext cx="5254905" cy="1998380"/>
          </a:xfrm>
        </p:spPr>
        <p:txBody>
          <a:bodyPr/>
          <a:lstStyle/>
          <a:p>
            <a:r>
              <a:rPr lang="en-GB" dirty="0" smtClean="0"/>
              <a:t>Guiding attention with heat</a:t>
            </a:r>
          </a:p>
          <a:p>
            <a:pPr lvl="1"/>
            <a:r>
              <a:rPr lang="en-GB" dirty="0" smtClean="0"/>
              <a:t>Heating up underneath your different body parts to help direct attention</a:t>
            </a:r>
          </a:p>
          <a:p>
            <a:pPr lvl="1"/>
            <a:r>
              <a:rPr lang="en-GB" dirty="0" smtClean="0"/>
              <a:t>The heat follows Feldenkrais instructions</a:t>
            </a:r>
          </a:p>
          <a:p>
            <a:pPr lvl="1"/>
            <a:r>
              <a:rPr lang="en-GB" sz="1600" dirty="0"/>
              <a:t>(Höök et al., 2016, Höök et al., 2015</a:t>
            </a:r>
            <a:r>
              <a:rPr lang="en-GB" sz="1600" dirty="0" smtClean="0"/>
              <a:t>)</a:t>
            </a:r>
            <a:endParaRPr lang="en-GB" sz="1600" dirty="0"/>
          </a:p>
        </p:txBody>
      </p:sp>
      <p:sp>
        <p:nvSpPr>
          <p:cNvPr id="2" name="Media Placeholder 1"/>
          <p:cNvSpPr>
            <a:spLocks noGrp="1"/>
          </p:cNvSpPr>
          <p:nvPr>
            <p:ph type="media" sz="quarter" idx="11"/>
          </p:nvPr>
        </p:nvSpPr>
        <p:spPr/>
      </p:sp>
    </p:spTree>
    <p:extLst>
      <p:ext uri="{BB962C8B-B14F-4D97-AF65-F5344CB8AC3E}">
        <p14:creationId xmlns:p14="http://schemas.microsoft.com/office/powerpoint/2010/main" val="664112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13680</TotalTime>
  <Words>2111</Words>
  <Application>Microsoft Macintosh PowerPoint</Application>
  <PresentationFormat>On-screen Show (4:3)</PresentationFormat>
  <Paragraphs>443</Paragraphs>
  <Slides>49</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Calibri</vt:lpstr>
      <vt:lpstr>Futura</vt:lpstr>
      <vt:lpstr>ＭＳ Ｐゴシック</vt:lpstr>
      <vt:lpstr>Times New Roman</vt:lpstr>
      <vt:lpstr>Arial</vt:lpstr>
      <vt:lpstr>Office Theme</vt:lpstr>
      <vt:lpstr>User Experience  designing with aesthetics through bodily and emotional engagements</vt:lpstr>
      <vt:lpstr>Soma Design Manifesto</vt:lpstr>
      <vt:lpstr>How do you feel?</vt:lpstr>
      <vt:lpstr>Feldenkrais™</vt:lpstr>
      <vt:lpstr>Feldenkrais™</vt:lpstr>
      <vt:lpstr>Breathing Light</vt:lpstr>
      <vt:lpstr>Breathing Light</vt:lpstr>
      <vt:lpstr>Soma Mat</vt:lpstr>
      <vt:lpstr>Soma Mat</vt:lpstr>
      <vt:lpstr>Sarka</vt:lpstr>
      <vt:lpstr>Sarka</vt:lpstr>
      <vt:lpstr>Somaesthetics?</vt:lpstr>
      <vt:lpstr>Movement foundational</vt:lpstr>
      <vt:lpstr>Tech is shaping bodies</vt:lpstr>
      <vt:lpstr>Research through Design RtD</vt:lpstr>
      <vt:lpstr>Vertical grounding</vt:lpstr>
      <vt:lpstr>Somaesthetic Appreciation</vt:lpstr>
      <vt:lpstr>Somaesthetic Appreciation</vt:lpstr>
      <vt:lpstr>Somaesthetic Appreciation</vt:lpstr>
      <vt:lpstr>Somaesthetic Appreciation</vt:lpstr>
      <vt:lpstr>Somaesthetic Appreciation</vt:lpstr>
      <vt:lpstr>Somaesthetic Appreciation</vt:lpstr>
      <vt:lpstr>Somaesthetic Appreciation</vt:lpstr>
      <vt:lpstr>Somaesthetic Appreciation</vt:lpstr>
      <vt:lpstr>Somaesthetic Appreciation</vt:lpstr>
      <vt:lpstr>Vertical grounding</vt:lpstr>
      <vt:lpstr>Horizontal grounding</vt:lpstr>
      <vt:lpstr>Horizontal grounding</vt:lpstr>
      <vt:lpstr>Affective Health</vt:lpstr>
      <vt:lpstr>PowerPoint Presentation</vt:lpstr>
      <vt:lpstr>Horizontal grounding</vt:lpstr>
      <vt:lpstr>Horizontal grounding</vt:lpstr>
      <vt:lpstr>Extended Lived Body</vt:lpstr>
      <vt:lpstr>Tail</vt:lpstr>
      <vt:lpstr>Horizontal grounding</vt:lpstr>
      <vt:lpstr>Horizontal grounding</vt:lpstr>
      <vt:lpstr>Bareskin Connection</vt:lpstr>
      <vt:lpstr>Horizontal grounding</vt:lpstr>
      <vt:lpstr>Horizontal grounding</vt:lpstr>
      <vt:lpstr>Aesthetics as politics?</vt:lpstr>
      <vt:lpstr>Body as politics?</vt:lpstr>
      <vt:lpstr>Body as politics?</vt:lpstr>
      <vt:lpstr>Body as politics?</vt:lpstr>
      <vt:lpstr>Body as politics?</vt:lpstr>
      <vt:lpstr>Body as politics?</vt:lpstr>
      <vt:lpstr>Interfering with the body?</vt:lpstr>
      <vt:lpstr>From sensing to actuation</vt:lpstr>
      <vt:lpstr>Soma Design Manifesto</vt:lpstr>
      <vt:lpstr>Thank you!</vt:lpstr>
    </vt:vector>
  </TitlesOfParts>
  <Company>SICS</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Somaesthetic Appreciation Design</dc:title>
  <dc:creator>Kristina Höök</dc:creator>
  <cp:lastModifiedBy>Microsoft Office User</cp:lastModifiedBy>
  <cp:revision>248</cp:revision>
  <dcterms:created xsi:type="dcterms:W3CDTF">2016-05-03T08:23:30Z</dcterms:created>
  <dcterms:modified xsi:type="dcterms:W3CDTF">2018-02-19T07:58:21Z</dcterms:modified>
</cp:coreProperties>
</file>